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20" r:id="rId2"/>
    <p:sldId id="314" r:id="rId3"/>
    <p:sldId id="256" r:id="rId4"/>
    <p:sldId id="261" r:id="rId5"/>
    <p:sldId id="262" r:id="rId6"/>
    <p:sldId id="419" r:id="rId7"/>
    <p:sldId id="265" r:id="rId8"/>
    <p:sldId id="259" r:id="rId9"/>
    <p:sldId id="421" r:id="rId10"/>
    <p:sldId id="422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B4E8C9-913A-430C-9506-9F7DABD87723}" v="4" dt="2025-09-11T22:15:30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ia Zumpano (CREA-PB)" userId="49e74c83-7460-478d-8464-5923c9e7147f" providerId="ADAL" clId="{AAF2B5CA-4242-4366-91DB-40D09EEFFD34}"/>
    <pc:docChg chg="custSel addSld modSld">
      <pc:chgData name="Catia Zumpano (CREA-PB)" userId="49e74c83-7460-478d-8464-5923c9e7147f" providerId="ADAL" clId="{AAF2B5CA-4242-4366-91DB-40D09EEFFD34}" dt="2025-09-11T22:18:36.935" v="160" actId="20577"/>
      <pc:docMkLst>
        <pc:docMk/>
      </pc:docMkLst>
      <pc:sldChg chg="addSp delSp modSp add mod">
        <pc:chgData name="Catia Zumpano (CREA-PB)" userId="49e74c83-7460-478d-8464-5923c9e7147f" providerId="ADAL" clId="{AAF2B5CA-4242-4366-91DB-40D09EEFFD34}" dt="2025-09-11T22:18:36.935" v="160" actId="20577"/>
        <pc:sldMkLst>
          <pc:docMk/>
          <pc:sldMk cId="3132963122" sldId="422"/>
        </pc:sldMkLst>
        <pc:spChg chg="add del mod">
          <ac:chgData name="Catia Zumpano (CREA-PB)" userId="49e74c83-7460-478d-8464-5923c9e7147f" providerId="ADAL" clId="{AAF2B5CA-4242-4366-91DB-40D09EEFFD34}" dt="2025-09-11T22:08:08.845" v="3" actId="478"/>
          <ac:spMkLst>
            <pc:docMk/>
            <pc:sldMk cId="3132963122" sldId="422"/>
            <ac:spMk id="2" creationId="{3B479950-6EDC-7FA6-D4E1-93103ABAD7AE}"/>
          </ac:spMkLst>
        </pc:spChg>
        <pc:spChg chg="add mod">
          <ac:chgData name="Catia Zumpano (CREA-PB)" userId="49e74c83-7460-478d-8464-5923c9e7147f" providerId="ADAL" clId="{AAF2B5CA-4242-4366-91DB-40D09EEFFD34}" dt="2025-09-11T22:16:12.248" v="62" actId="20577"/>
          <ac:spMkLst>
            <pc:docMk/>
            <pc:sldMk cId="3132963122" sldId="422"/>
            <ac:spMk id="4" creationId="{6F460C16-4CD0-A824-A6B4-22C48DBFD7EB}"/>
          </ac:spMkLst>
        </pc:spChg>
        <pc:spChg chg="add mod">
          <ac:chgData name="Catia Zumpano (CREA-PB)" userId="49e74c83-7460-478d-8464-5923c9e7147f" providerId="ADAL" clId="{AAF2B5CA-4242-4366-91DB-40D09EEFFD34}" dt="2025-09-11T22:15:58.039" v="59" actId="1076"/>
          <ac:spMkLst>
            <pc:docMk/>
            <pc:sldMk cId="3132963122" sldId="422"/>
            <ac:spMk id="5" creationId="{AE37FF2E-4855-F360-522C-3D201BD38FBA}"/>
          </ac:spMkLst>
        </pc:spChg>
        <pc:spChg chg="del mod">
          <ac:chgData name="Catia Zumpano (CREA-PB)" userId="49e74c83-7460-478d-8464-5923c9e7147f" providerId="ADAL" clId="{AAF2B5CA-4242-4366-91DB-40D09EEFFD34}" dt="2025-09-11T22:08:18.053" v="6" actId="478"/>
          <ac:spMkLst>
            <pc:docMk/>
            <pc:sldMk cId="3132963122" sldId="422"/>
            <ac:spMk id="6" creationId="{489274BB-C635-F14E-C464-FE5821AABC5D}"/>
          </ac:spMkLst>
        </pc:spChg>
        <pc:spChg chg="add mod">
          <ac:chgData name="Catia Zumpano (CREA-PB)" userId="49e74c83-7460-478d-8464-5923c9e7147f" providerId="ADAL" clId="{AAF2B5CA-4242-4366-91DB-40D09EEFFD34}" dt="2025-09-11T22:18:36.935" v="160" actId="20577"/>
          <ac:spMkLst>
            <pc:docMk/>
            <pc:sldMk cId="3132963122" sldId="422"/>
            <ac:spMk id="8" creationId="{16C809EE-1DCD-F6E7-0575-910871C10ED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B419A6-1E28-4236-996D-E6DA47A79600}" type="doc">
      <dgm:prSet loTypeId="urn:microsoft.com/office/officeart/2005/8/layout/hList6" loCatId="list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it-IT"/>
        </a:p>
      </dgm:t>
    </dgm:pt>
    <dgm:pt modelId="{B46D744E-28DF-43EC-A31A-B8BD3C5DA253}">
      <dgm:prSet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400" b="1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Il turismo rurale </a:t>
          </a:r>
          <a:r>
            <a:rPr lang="it-IT" sz="14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è un settore  trasversale, che si alimenta – in maniera differenziata – di tutte quelle tipologie di investimento che incoraggiano la creazione di un ambiente propizio al suo sviluppo.</a:t>
          </a:r>
          <a:endParaRPr lang="it-IT" sz="1400" dirty="0">
            <a:solidFill>
              <a:schemeClr val="accent6"/>
            </a:solidFill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F7DF11BB-BB78-400C-9190-18FA93994540}" type="parTrans" cxnId="{638477B4-3B73-43BC-A6A1-ACB0AE1468A5}">
      <dgm:prSet/>
      <dgm:spPr/>
      <dgm:t>
        <a:bodyPr/>
        <a:lstStyle/>
        <a:p>
          <a:endParaRPr lang="it-IT"/>
        </a:p>
      </dgm:t>
    </dgm:pt>
    <dgm:pt modelId="{BC3D70BC-47B1-47D8-83E9-B5551B5C28AD}" type="sibTrans" cxnId="{638477B4-3B73-43BC-A6A1-ACB0AE1468A5}">
      <dgm:prSet/>
      <dgm:spPr/>
      <dgm:t>
        <a:bodyPr/>
        <a:lstStyle/>
        <a:p>
          <a:endParaRPr lang="it-IT"/>
        </a:p>
      </dgm:t>
    </dgm:pt>
    <dgm:pt modelId="{5B7455E0-96CD-4141-B3E3-2A79C7F8FCF2}">
      <dgm:prSet custT="1"/>
      <dgm:spPr/>
      <dgm:t>
        <a:bodyPr/>
        <a:lstStyle/>
        <a:p>
          <a:pPr algn="just"/>
          <a:r>
            <a:rPr lang="it-IT" sz="1400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Il turismo rurale </a:t>
          </a:r>
          <a:r>
            <a:rPr lang="it-IT" sz="1400" b="1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non può essere affrontato come un settore a sé stante </a:t>
          </a:r>
        </a:p>
        <a:p>
          <a:pPr algn="just"/>
          <a:r>
            <a:rPr lang="it-IT" sz="1400" b="1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La sua attivazione va pensata </a:t>
          </a:r>
          <a:r>
            <a:rPr lang="it-IT" sz="1400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anche in funzione delle interrelazioni che lo legano alle altre componenti territoriali e, di conseguenza, agli investimenti che vengono realizzati a favore di tali componenti</a:t>
          </a:r>
          <a:r>
            <a:rPr lang="it-IT" sz="1800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. </a:t>
          </a:r>
        </a:p>
      </dgm:t>
    </dgm:pt>
    <dgm:pt modelId="{B52A6C52-737C-48CE-AF56-10EED68F6111}" type="parTrans" cxnId="{F4ABB204-90FA-4A19-A569-EC7AE9983A90}">
      <dgm:prSet/>
      <dgm:spPr/>
      <dgm:t>
        <a:bodyPr/>
        <a:lstStyle/>
        <a:p>
          <a:endParaRPr lang="it-IT"/>
        </a:p>
      </dgm:t>
    </dgm:pt>
    <dgm:pt modelId="{62885278-108F-40F0-9996-59D8F16E0D25}" type="sibTrans" cxnId="{F4ABB204-90FA-4A19-A569-EC7AE9983A90}">
      <dgm:prSet/>
      <dgm:spPr/>
      <dgm:t>
        <a:bodyPr/>
        <a:lstStyle/>
        <a:p>
          <a:endParaRPr lang="it-IT"/>
        </a:p>
      </dgm:t>
    </dgm:pt>
    <dgm:pt modelId="{3840EB72-A635-4FBF-90DF-75BBF0EBC757}" type="pres">
      <dgm:prSet presAssocID="{FAB419A6-1E28-4236-996D-E6DA47A79600}" presName="Name0" presStyleCnt="0">
        <dgm:presLayoutVars>
          <dgm:dir/>
          <dgm:resizeHandles val="exact"/>
        </dgm:presLayoutVars>
      </dgm:prSet>
      <dgm:spPr/>
    </dgm:pt>
    <dgm:pt modelId="{EBFBBB39-F294-4CAB-8539-A7408885AAE5}" type="pres">
      <dgm:prSet presAssocID="{B46D744E-28DF-43EC-A31A-B8BD3C5DA253}" presName="node" presStyleLbl="node1" presStyleIdx="0" presStyleCnt="2" custScaleX="53865" custLinFactNeighborX="-11745" custLinFactNeighborY="506">
        <dgm:presLayoutVars>
          <dgm:bulletEnabled val="1"/>
        </dgm:presLayoutVars>
      </dgm:prSet>
      <dgm:spPr/>
    </dgm:pt>
    <dgm:pt modelId="{8FE8AFE9-9F7F-4171-AF90-A75E13022ED2}" type="pres">
      <dgm:prSet presAssocID="{BC3D70BC-47B1-47D8-83E9-B5551B5C28AD}" presName="sibTrans" presStyleCnt="0"/>
      <dgm:spPr/>
    </dgm:pt>
    <dgm:pt modelId="{B9059250-C048-4121-8060-62D59B76AD18}" type="pres">
      <dgm:prSet presAssocID="{5B7455E0-96CD-4141-B3E3-2A79C7F8FCF2}" presName="node" presStyleLbl="node1" presStyleIdx="1" presStyleCnt="2" custScaleX="45518" custLinFactNeighborX="99353" custLinFactNeighborY="3624">
        <dgm:presLayoutVars>
          <dgm:bulletEnabled val="1"/>
        </dgm:presLayoutVars>
      </dgm:prSet>
      <dgm:spPr/>
    </dgm:pt>
  </dgm:ptLst>
  <dgm:cxnLst>
    <dgm:cxn modelId="{F4ABB204-90FA-4A19-A569-EC7AE9983A90}" srcId="{FAB419A6-1E28-4236-996D-E6DA47A79600}" destId="{5B7455E0-96CD-4141-B3E3-2A79C7F8FCF2}" srcOrd="1" destOrd="0" parTransId="{B52A6C52-737C-48CE-AF56-10EED68F6111}" sibTransId="{62885278-108F-40F0-9996-59D8F16E0D25}"/>
    <dgm:cxn modelId="{16C1E71C-8FCA-486D-91AD-C43E8818798A}" type="presOf" srcId="{FAB419A6-1E28-4236-996D-E6DA47A79600}" destId="{3840EB72-A635-4FBF-90DF-75BBF0EBC757}" srcOrd="0" destOrd="0" presId="urn:microsoft.com/office/officeart/2005/8/layout/hList6"/>
    <dgm:cxn modelId="{74EB2897-4E27-488D-B7A8-513BFE98FD7F}" type="presOf" srcId="{B46D744E-28DF-43EC-A31A-B8BD3C5DA253}" destId="{EBFBBB39-F294-4CAB-8539-A7408885AAE5}" srcOrd="0" destOrd="0" presId="urn:microsoft.com/office/officeart/2005/8/layout/hList6"/>
    <dgm:cxn modelId="{638477B4-3B73-43BC-A6A1-ACB0AE1468A5}" srcId="{FAB419A6-1E28-4236-996D-E6DA47A79600}" destId="{B46D744E-28DF-43EC-A31A-B8BD3C5DA253}" srcOrd="0" destOrd="0" parTransId="{F7DF11BB-BB78-400C-9190-18FA93994540}" sibTransId="{BC3D70BC-47B1-47D8-83E9-B5551B5C28AD}"/>
    <dgm:cxn modelId="{238EC8DB-7710-4082-B1EF-734B20768230}" type="presOf" srcId="{5B7455E0-96CD-4141-B3E3-2A79C7F8FCF2}" destId="{B9059250-C048-4121-8060-62D59B76AD18}" srcOrd="0" destOrd="0" presId="urn:microsoft.com/office/officeart/2005/8/layout/hList6"/>
    <dgm:cxn modelId="{8499F64D-EC85-4CB9-850E-905E2B1E9F7A}" type="presParOf" srcId="{3840EB72-A635-4FBF-90DF-75BBF0EBC757}" destId="{EBFBBB39-F294-4CAB-8539-A7408885AAE5}" srcOrd="0" destOrd="0" presId="urn:microsoft.com/office/officeart/2005/8/layout/hList6"/>
    <dgm:cxn modelId="{28994BAD-4841-4C01-A240-1C6CE421A116}" type="presParOf" srcId="{3840EB72-A635-4FBF-90DF-75BBF0EBC757}" destId="{8FE8AFE9-9F7F-4171-AF90-A75E13022ED2}" srcOrd="1" destOrd="0" presId="urn:microsoft.com/office/officeart/2005/8/layout/hList6"/>
    <dgm:cxn modelId="{6977D523-3BF3-4111-80B3-0F2FB80BABFA}" type="presParOf" srcId="{3840EB72-A635-4FBF-90DF-75BBF0EBC757}" destId="{B9059250-C048-4121-8060-62D59B76AD18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B419A6-1E28-4236-996D-E6DA47A79600}" type="doc">
      <dgm:prSet loTypeId="urn:microsoft.com/office/officeart/2005/8/layout/hList6" loCatId="list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it-IT"/>
        </a:p>
      </dgm:t>
    </dgm:pt>
    <dgm:pt modelId="{A61B9EF3-C414-4681-A8F3-30400ABCEB15}">
      <dgm:prSet phldrT="[Testo]" custT="1"/>
      <dgm:spPr/>
      <dgm:t>
        <a:bodyPr anchor="t" anchorCtr="1"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Si manifesta in diverse forme, che inglobano</a:t>
          </a:r>
          <a:r>
            <a:rPr lang="it-IT" sz="16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r>
            <a:rPr lang="it-IT" sz="1600" b="1" i="1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caratteristiche diffe</a:t>
          </a:r>
          <a:r>
            <a:rPr lang="it-IT" sz="1600" b="1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renti</a:t>
          </a:r>
          <a:r>
            <a:rPr lang="it-IT" sz="16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, le quali assumono intensità diverse a seconda del tipo di pratica svolta, del segmento di turisti interessati, del contesto economico, sociale e culturale di riferimento. </a:t>
          </a:r>
          <a:endParaRPr lang="it-IT" sz="1600" dirty="0"/>
        </a:p>
      </dgm:t>
    </dgm:pt>
    <dgm:pt modelId="{D0FDAB4E-7B7A-475D-A84A-654A22481D7C}" type="parTrans" cxnId="{AEE993E1-3197-4207-92BE-24305895AED0}">
      <dgm:prSet/>
      <dgm:spPr/>
      <dgm:t>
        <a:bodyPr/>
        <a:lstStyle/>
        <a:p>
          <a:endParaRPr lang="it-IT" sz="2000"/>
        </a:p>
      </dgm:t>
    </dgm:pt>
    <dgm:pt modelId="{8965D2B1-1C3B-4DA1-BC88-058439633C81}" type="sibTrans" cxnId="{AEE993E1-3197-4207-92BE-24305895AED0}">
      <dgm:prSet/>
      <dgm:spPr/>
      <dgm:t>
        <a:bodyPr/>
        <a:lstStyle/>
        <a:p>
          <a:endParaRPr lang="it-IT" sz="2000"/>
        </a:p>
      </dgm:t>
    </dgm:pt>
    <dgm:pt modelId="{C8B52A18-C4BB-4842-9782-D64B3BBDC91C}">
      <dgm:prSet custT="1"/>
      <dgm:spPr/>
      <dgm:t>
        <a:bodyPr anchor="ctr" anchorCtr="1"/>
        <a:lstStyle/>
        <a:p>
          <a:pPr algn="l"/>
          <a:r>
            <a:rPr lang="it-IT" sz="1600" b="1" i="1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Caratteristiche differenti </a:t>
          </a:r>
          <a:r>
            <a:rPr lang="it-IT" sz="16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che </a:t>
          </a:r>
          <a:r>
            <a:rPr lang="it-IT" sz="1600" b="1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complicano</a:t>
          </a:r>
          <a:r>
            <a:rPr lang="it-IT" sz="16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 di molto la sua analisi, soprattutto se volta a fornire un quadro complesso delle sue molteplici manifestazioni.</a:t>
          </a:r>
          <a:endParaRPr lang="it-IT" sz="1600" dirty="0">
            <a:effectLst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EFAAD3-26BB-4B28-998F-970A04D4E0BF}" type="parTrans" cxnId="{702DDF88-3E71-41DF-8872-61DF571ECE20}">
      <dgm:prSet/>
      <dgm:spPr/>
      <dgm:t>
        <a:bodyPr/>
        <a:lstStyle/>
        <a:p>
          <a:endParaRPr lang="it-IT" sz="2000"/>
        </a:p>
      </dgm:t>
    </dgm:pt>
    <dgm:pt modelId="{EC897FED-E6AB-4081-AC18-ADBED0F13ABE}" type="sibTrans" cxnId="{702DDF88-3E71-41DF-8872-61DF571ECE20}">
      <dgm:prSet/>
      <dgm:spPr/>
      <dgm:t>
        <a:bodyPr/>
        <a:lstStyle/>
        <a:p>
          <a:endParaRPr lang="it-IT" sz="2000"/>
        </a:p>
      </dgm:t>
    </dgm:pt>
    <dgm:pt modelId="{3840EB72-A635-4FBF-90DF-75BBF0EBC757}" type="pres">
      <dgm:prSet presAssocID="{FAB419A6-1E28-4236-996D-E6DA47A79600}" presName="Name0" presStyleCnt="0">
        <dgm:presLayoutVars>
          <dgm:dir/>
          <dgm:resizeHandles val="exact"/>
        </dgm:presLayoutVars>
      </dgm:prSet>
      <dgm:spPr/>
    </dgm:pt>
    <dgm:pt modelId="{9861A096-B896-497F-AE77-3E3B1A11B5E2}" type="pres">
      <dgm:prSet presAssocID="{A61B9EF3-C414-4681-A8F3-30400ABCEB15}" presName="node" presStyleLbl="node1" presStyleIdx="0" presStyleCnt="2" custScaleX="76692" custScaleY="100000" custLinFactNeighborX="32319" custLinFactNeighborY="428">
        <dgm:presLayoutVars>
          <dgm:bulletEnabled val="1"/>
        </dgm:presLayoutVars>
      </dgm:prSet>
      <dgm:spPr/>
    </dgm:pt>
    <dgm:pt modelId="{EFA3D5EF-3892-4526-B600-AFFB2021DA9B}" type="pres">
      <dgm:prSet presAssocID="{8965D2B1-1C3B-4DA1-BC88-058439633C81}" presName="sibTrans" presStyleCnt="0"/>
      <dgm:spPr/>
    </dgm:pt>
    <dgm:pt modelId="{9FD27444-E931-4548-B212-80BB5FAC0C36}" type="pres">
      <dgm:prSet presAssocID="{C8B52A18-C4BB-4842-9782-D64B3BBDC91C}" presName="node" presStyleLbl="node1" presStyleIdx="1" presStyleCnt="2" custScaleX="71634" custScaleY="100000" custLinFactNeighborX="-3937" custLinFactNeighborY="-8211">
        <dgm:presLayoutVars>
          <dgm:bulletEnabled val="1"/>
        </dgm:presLayoutVars>
      </dgm:prSet>
      <dgm:spPr/>
    </dgm:pt>
  </dgm:ptLst>
  <dgm:cxnLst>
    <dgm:cxn modelId="{D30F7F16-AAA3-4D04-8325-E0B0AC75980D}" type="presOf" srcId="{C8B52A18-C4BB-4842-9782-D64B3BBDC91C}" destId="{9FD27444-E931-4548-B212-80BB5FAC0C36}" srcOrd="0" destOrd="0" presId="urn:microsoft.com/office/officeart/2005/8/layout/hList6"/>
    <dgm:cxn modelId="{16C1E71C-8FCA-486D-91AD-C43E8818798A}" type="presOf" srcId="{FAB419A6-1E28-4236-996D-E6DA47A79600}" destId="{3840EB72-A635-4FBF-90DF-75BBF0EBC757}" srcOrd="0" destOrd="0" presId="urn:microsoft.com/office/officeart/2005/8/layout/hList6"/>
    <dgm:cxn modelId="{702DDF88-3E71-41DF-8872-61DF571ECE20}" srcId="{FAB419A6-1E28-4236-996D-E6DA47A79600}" destId="{C8B52A18-C4BB-4842-9782-D64B3BBDC91C}" srcOrd="1" destOrd="0" parTransId="{DBEFAAD3-26BB-4B28-998F-970A04D4E0BF}" sibTransId="{EC897FED-E6AB-4081-AC18-ADBED0F13ABE}"/>
    <dgm:cxn modelId="{07C62D8D-5333-4D73-8FCC-68C5783D8554}" type="presOf" srcId="{A61B9EF3-C414-4681-A8F3-30400ABCEB15}" destId="{9861A096-B896-497F-AE77-3E3B1A11B5E2}" srcOrd="0" destOrd="0" presId="urn:microsoft.com/office/officeart/2005/8/layout/hList6"/>
    <dgm:cxn modelId="{AEE993E1-3197-4207-92BE-24305895AED0}" srcId="{FAB419A6-1E28-4236-996D-E6DA47A79600}" destId="{A61B9EF3-C414-4681-A8F3-30400ABCEB15}" srcOrd="0" destOrd="0" parTransId="{D0FDAB4E-7B7A-475D-A84A-654A22481D7C}" sibTransId="{8965D2B1-1C3B-4DA1-BC88-058439633C81}"/>
    <dgm:cxn modelId="{13B9AB1D-68CA-40DA-9D36-7174C646DD41}" type="presParOf" srcId="{3840EB72-A635-4FBF-90DF-75BBF0EBC757}" destId="{9861A096-B896-497F-AE77-3E3B1A11B5E2}" srcOrd="0" destOrd="0" presId="urn:microsoft.com/office/officeart/2005/8/layout/hList6"/>
    <dgm:cxn modelId="{89BEF15A-B422-4040-B3A2-5D40B5ECB824}" type="presParOf" srcId="{3840EB72-A635-4FBF-90DF-75BBF0EBC757}" destId="{EFA3D5EF-3892-4526-B600-AFFB2021DA9B}" srcOrd="1" destOrd="0" presId="urn:microsoft.com/office/officeart/2005/8/layout/hList6"/>
    <dgm:cxn modelId="{49C59CBF-5434-463B-B804-74D6C72F595A}" type="presParOf" srcId="{3840EB72-A635-4FBF-90DF-75BBF0EBC757}" destId="{9FD27444-E931-4548-B212-80BB5FAC0C36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FBBB39-F294-4CAB-8539-A7408885AAE5}">
      <dsp:nvSpPr>
        <dsp:cNvPr id="0" name=""/>
        <dsp:cNvSpPr/>
      </dsp:nvSpPr>
      <dsp:spPr>
        <a:xfrm rot="16200000">
          <a:off x="313532" y="-313532"/>
          <a:ext cx="3072959" cy="3700023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400" b="1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Il turismo rurale </a:t>
          </a:r>
          <a:r>
            <a:rPr lang="it-IT" sz="1400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è un settore  trasversale, che si alimenta – in maniera differenziata – di tutte quelle tipologie di investimento che incoraggiano la creazione di un ambiente propizio al suo sviluppo.</a:t>
          </a:r>
          <a:endParaRPr lang="it-IT" sz="1400" kern="1200" dirty="0">
            <a:solidFill>
              <a:schemeClr val="accent6"/>
            </a:solidFill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sp:txBody>
      <dsp:txXfrm rot="5400000">
        <a:off x="0" y="614592"/>
        <a:ext cx="3700023" cy="1843775"/>
      </dsp:txXfrm>
    </dsp:sp>
    <dsp:sp modelId="{B9059250-C048-4121-8060-62D59B76AD18}">
      <dsp:nvSpPr>
        <dsp:cNvPr id="0" name=""/>
        <dsp:cNvSpPr/>
      </dsp:nvSpPr>
      <dsp:spPr>
        <a:xfrm rot="16200000">
          <a:off x="4242492" y="-26851"/>
          <a:ext cx="3072959" cy="3126662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Il turismo rurale </a:t>
          </a:r>
          <a:r>
            <a:rPr lang="it-IT" sz="1400" b="1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non può essere affrontato come un settore a sé stante 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La sua attivazione va pensata </a:t>
          </a:r>
          <a:r>
            <a:rPr lang="it-IT" sz="1400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anche in funzione delle interrelazioni che lo legano alle altre componenti territoriali e, di conseguenza, agli investimenti che vengono realizzati a favore di tali componenti</a:t>
          </a:r>
          <a:r>
            <a:rPr lang="it-IT" sz="1800" kern="1200" dirty="0">
              <a:solidFill>
                <a:schemeClr val="accent6"/>
              </a:solidFill>
              <a:effectLst/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rPr>
            <a:t>. </a:t>
          </a:r>
        </a:p>
      </dsp:txBody>
      <dsp:txXfrm rot="5400000">
        <a:off x="4215641" y="614592"/>
        <a:ext cx="3126662" cy="18437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1A096-B896-497F-AE77-3E3B1A11B5E2}">
      <dsp:nvSpPr>
        <dsp:cNvPr id="0" name=""/>
        <dsp:cNvSpPr/>
      </dsp:nvSpPr>
      <dsp:spPr>
        <a:xfrm rot="16200000">
          <a:off x="412105" y="-295491"/>
          <a:ext cx="3072960" cy="3663943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1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kern="12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Si manifesta in diverse forme, che inglobano</a:t>
          </a:r>
          <a:r>
            <a:rPr lang="it-IT" sz="1600" kern="12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r>
            <a:rPr lang="it-IT" sz="1600" b="1" i="1" kern="12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caratteristiche diffe</a:t>
          </a:r>
          <a:r>
            <a:rPr lang="it-IT" sz="1600" b="1" kern="12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renti</a:t>
          </a:r>
          <a:r>
            <a:rPr lang="it-IT" sz="1600" kern="12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, le quali assumono intensità diverse a seconda del tipo di pratica svolta, del segmento di turisti interessati, del contesto economico, sociale e culturale di riferimento. </a:t>
          </a:r>
          <a:endParaRPr lang="it-IT" sz="1600" kern="1200" dirty="0"/>
        </a:p>
      </dsp:txBody>
      <dsp:txXfrm rot="5400000">
        <a:off x="116614" y="614592"/>
        <a:ext cx="3663943" cy="1843776"/>
      </dsp:txXfrm>
    </dsp:sp>
    <dsp:sp modelId="{9FD27444-E931-4548-B212-80BB5FAC0C36}">
      <dsp:nvSpPr>
        <dsp:cNvPr id="0" name=""/>
        <dsp:cNvSpPr/>
      </dsp:nvSpPr>
      <dsp:spPr>
        <a:xfrm rot="16200000">
          <a:off x="4183628" y="-174669"/>
          <a:ext cx="3072960" cy="3422298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1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i="1" kern="12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Caratteristiche differenti </a:t>
          </a:r>
          <a:r>
            <a:rPr lang="it-IT" sz="1600" kern="12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che </a:t>
          </a:r>
          <a:r>
            <a:rPr lang="it-IT" sz="1600" b="1" kern="12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complicano</a:t>
          </a:r>
          <a:r>
            <a:rPr lang="it-IT" sz="1600" kern="12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 di molto la sua analisi, soprattutto se volta a fornire un quadro complesso delle sue molteplici manifestazioni.</a:t>
          </a:r>
          <a:endParaRPr lang="it-IT" sz="1600" kern="1200" dirty="0">
            <a:effectLst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4008959" y="614592"/>
        <a:ext cx="3422298" cy="1843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D6DD9-FE00-4B8A-95A5-1A6261DAC80C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E6E56-86E2-4E5E-8FCA-25051B240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904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E6E56-86E2-4E5E-8FCA-25051B240808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4558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E6E56-86E2-4E5E-8FCA-25051B240808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2352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8C19E0-925C-05EA-00D3-B0830889CC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B411186-5578-FEA1-6379-14E0F6758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83CA91-BB61-ACEF-90C1-9BBECCB5D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E7C2F3F-6F94-0255-F4F9-72AEED917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226D50-7644-D4FF-2626-F162DF06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0745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71DF41-13B5-5A4A-CEAF-3098E9FC6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0C64242-0461-E309-6CE6-E787BEBE4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D0CED6-1571-5889-9698-C1D22A617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CE7CAC-BFCD-9A69-2C46-B6565D295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3E1C02-F380-2540-8609-81EBCFFCF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810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4FDE13B-378D-64E3-FDAB-B5F610834F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ACC6022-BE1D-FA25-D512-D9307FC3A9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049F5D-1898-4A92-56AD-4718D77C2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BF64345-CCDF-DDAA-7645-BF64BFCDA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C08C50-5EEA-BAD6-3A29-328837B38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8017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051DDB-B528-A548-576A-9027552C5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F4503D-178D-7049-E637-3D5CE72F2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A3D3A2-77A4-5299-715D-F69504CE7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FE542CD-B71D-FA2D-3D6D-5955C2136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EE2EF7-FBAA-2FD7-87B1-A55FF28B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850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563021-A713-8ABF-7C93-C8909D26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0A557F1-9A27-D174-B85D-1908D9782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EFA9E5-FE29-48A8-DFC8-E7FC81C49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31D3A4-0E36-B177-705C-A041A814D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9FECA4-AC22-9C09-1DCF-136A6F4D6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265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7C1161-C790-58CB-894A-B5D3B642C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16AA0D-1283-D515-529F-16D2E40744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25F55C3-8CF7-3F71-8B76-68B861E1E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81B744B-AE11-8410-5875-DA47E2ED2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CFBB00F-1C41-2981-9B0A-DDA4E24E6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E399B14-F771-901D-ED88-C5092F6C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27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4583F7-D583-0DF0-99AE-7F7BC8718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F5974D-C383-77AE-7262-9B7C90946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B382269-AC6A-4D60-3963-23CCD747F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34D553F-486B-8755-0278-3FC4BF290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DEEA189-BC5B-BBE0-907A-ACAD047CEA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73E0D3E-4E8A-612B-9E72-466F8ADE7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2926E74-8D51-B90E-6AD4-9835EFE41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BD987F7-8FF2-610E-AA01-3A1D248DA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8275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C9DC3D-AB40-6E17-9E05-FB46C89C6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27014B7-1DDF-2951-205F-F31EEE882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A5B8E78-957F-A816-05C6-0807F10FB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38D1FFD-A812-CFC6-074D-CF002D486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981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8B9AA-DF93-BF40-6829-9225CB82C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F90DFAE-907F-F503-3F68-CAFE692C8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3322B7-0D9C-C686-B2AF-E17F2E34B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7765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E82601-0322-8BFB-B91F-66B137E23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E6305D-97D2-FE9E-7B9F-AD7408377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FEE720A-826A-0BF6-3FD3-1B69F5F0C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32CEA89-2888-4DEE-ED33-D61FAF116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BA92DB-D8C3-2482-8455-E679310F6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DB1FAF3-3820-B69F-1C41-37D9EEB5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049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9D8695-9D3E-183B-8A1A-CE84811C0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39C2468-66B3-651E-0A79-4A66D5A2D5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DFB4920-BCD3-1034-4722-F12AAA2577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7800E4-C950-D0B3-A5AA-BF45892FA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D5F58EB-AA06-F3A1-8504-432358EB2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4F875BB-96D1-2E0F-6524-9A8CA86E6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084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75D5462-5BB0-2FAC-E6C6-347AA59B5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B01285-BB3B-8A79-E40D-B8794A8F0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1B4267-3396-B0C6-1315-9C6A1D5C1B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E7DC48-20B2-4E07-A2F8-735C2C200DED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0D7EBA-6C63-28F2-FC24-8B60A2163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F3C746-F538-1A57-2ED1-EEF5D63694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142EFB-AE6B-4E43-816F-DB6FA74980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23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E1AEF43-5AA4-95A7-26FB-93F034A7F2EF}"/>
              </a:ext>
            </a:extLst>
          </p:cNvPr>
          <p:cNvSpPr txBox="1"/>
          <p:nvPr/>
        </p:nvSpPr>
        <p:spPr>
          <a:xfrm>
            <a:off x="269382" y="6082686"/>
            <a:ext cx="10784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TERRE ATTRATTIVE. Dalla vita dei territori la costruzione di nuove destinazioni di valore</a:t>
            </a:r>
          </a:p>
          <a:p>
            <a:r>
              <a:rPr lang="it-IT" dirty="0"/>
              <a:t>Vasto, 11-13 settembre 2025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E7B699C-2339-A844-3813-17A009E4582B}"/>
              </a:ext>
            </a:extLst>
          </p:cNvPr>
          <p:cNvSpPr txBox="1"/>
          <p:nvPr/>
        </p:nvSpPr>
        <p:spPr>
          <a:xfrm>
            <a:off x="820133" y="2621140"/>
            <a:ext cx="107842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Abitare. Ripopolare territori fragili</a:t>
            </a:r>
          </a:p>
          <a:p>
            <a:pPr algn="ctr"/>
            <a:r>
              <a:rPr lang="it-IT" b="1" dirty="0"/>
              <a:t>FOCUS SU I SERVIZI DELLE COMUNITÀ PER IL TURISMO</a:t>
            </a:r>
          </a:p>
          <a:p>
            <a:pPr algn="ctr"/>
            <a:r>
              <a:rPr lang="it-IT" b="1" dirty="0"/>
              <a:t>Venerdì 12 settembre 2025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22A5378-A8CC-D969-29E4-A336119B04E6}"/>
              </a:ext>
            </a:extLst>
          </p:cNvPr>
          <p:cNvSpPr txBox="1"/>
          <p:nvPr/>
        </p:nvSpPr>
        <p:spPr>
          <a:xfrm>
            <a:off x="-89240" y="4414977"/>
            <a:ext cx="107842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Moderatori:</a:t>
            </a:r>
          </a:p>
          <a:p>
            <a:pPr algn="ctr"/>
            <a:r>
              <a:rPr lang="it-IT" b="1" dirty="0"/>
              <a:t>Emilio Casalini,  </a:t>
            </a:r>
            <a:r>
              <a:rPr lang="it-IT" dirty="0"/>
              <a:t>Giornalista conduttore televisivo</a:t>
            </a:r>
          </a:p>
          <a:p>
            <a:pPr algn="ctr"/>
            <a:r>
              <a:rPr lang="it-IT" b="1" dirty="0"/>
              <a:t>Catia Zumpano, </a:t>
            </a:r>
            <a:r>
              <a:rPr lang="it-IT" dirty="0"/>
              <a:t> Ricercatrice CREA, Centro Politiche e Bioeconomia</a:t>
            </a:r>
          </a:p>
        </p:txBody>
      </p:sp>
      <p:grpSp>
        <p:nvGrpSpPr>
          <p:cNvPr id="27" name="Group 97">
            <a:extLst>
              <a:ext uri="{FF2B5EF4-FFF2-40B4-BE49-F238E27FC236}">
                <a16:creationId xmlns:a16="http://schemas.microsoft.com/office/drawing/2014/main" id="{6303BC99-BD62-2A02-5E0F-45FF9C03219C}"/>
              </a:ext>
            </a:extLst>
          </p:cNvPr>
          <p:cNvGrpSpPr>
            <a:grpSpLocks/>
          </p:cNvGrpSpPr>
          <p:nvPr/>
        </p:nvGrpSpPr>
        <p:grpSpPr>
          <a:xfrm>
            <a:off x="94268" y="140807"/>
            <a:ext cx="3027008" cy="2817262"/>
            <a:chOff x="0" y="0"/>
            <a:chExt cx="3027008" cy="2817262"/>
          </a:xfrm>
        </p:grpSpPr>
        <p:pic>
          <p:nvPicPr>
            <p:cNvPr id="28" name="Image 98">
              <a:extLst>
                <a:ext uri="{FF2B5EF4-FFF2-40B4-BE49-F238E27FC236}">
                  <a16:creationId xmlns:a16="http://schemas.microsoft.com/office/drawing/2014/main" id="{9F4855EF-4C7F-B705-7789-C4DA8E1EEAF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373" y="146820"/>
              <a:ext cx="871270" cy="831253"/>
            </a:xfrm>
            <a:prstGeom prst="rect">
              <a:avLst/>
            </a:prstGeom>
          </p:spPr>
        </p:pic>
        <p:sp>
          <p:nvSpPr>
            <p:cNvPr id="29" name="Graphic 99">
              <a:extLst>
                <a:ext uri="{FF2B5EF4-FFF2-40B4-BE49-F238E27FC236}">
                  <a16:creationId xmlns:a16="http://schemas.microsoft.com/office/drawing/2014/main" id="{36AC04EF-E677-FAC4-B131-FCD449D3C8C6}"/>
                </a:ext>
              </a:extLst>
            </p:cNvPr>
            <p:cNvSpPr/>
            <p:nvPr/>
          </p:nvSpPr>
          <p:spPr>
            <a:xfrm>
              <a:off x="1993813" y="0"/>
              <a:ext cx="551815" cy="551815"/>
            </a:xfrm>
            <a:custGeom>
              <a:avLst/>
              <a:gdLst/>
              <a:ahLst/>
              <a:cxnLst/>
              <a:rect l="l" t="t" r="r" b="b"/>
              <a:pathLst>
                <a:path w="551815" h="551815">
                  <a:moveTo>
                    <a:pt x="275818" y="0"/>
                  </a:moveTo>
                  <a:lnTo>
                    <a:pt x="226241" y="4444"/>
                  </a:lnTo>
                  <a:lnTo>
                    <a:pt x="179579" y="17256"/>
                  </a:lnTo>
                  <a:lnTo>
                    <a:pt x="136610" y="37658"/>
                  </a:lnTo>
                  <a:lnTo>
                    <a:pt x="98114" y="64871"/>
                  </a:lnTo>
                  <a:lnTo>
                    <a:pt x="64871" y="98114"/>
                  </a:lnTo>
                  <a:lnTo>
                    <a:pt x="37658" y="136610"/>
                  </a:lnTo>
                  <a:lnTo>
                    <a:pt x="17256" y="179579"/>
                  </a:lnTo>
                  <a:lnTo>
                    <a:pt x="4444" y="226241"/>
                  </a:lnTo>
                  <a:lnTo>
                    <a:pt x="0" y="275818"/>
                  </a:lnTo>
                  <a:lnTo>
                    <a:pt x="4444" y="325395"/>
                  </a:lnTo>
                  <a:lnTo>
                    <a:pt x="17256" y="372057"/>
                  </a:lnTo>
                  <a:lnTo>
                    <a:pt x="37658" y="415026"/>
                  </a:lnTo>
                  <a:lnTo>
                    <a:pt x="64871" y="453522"/>
                  </a:lnTo>
                  <a:lnTo>
                    <a:pt x="98114" y="486765"/>
                  </a:lnTo>
                  <a:lnTo>
                    <a:pt x="136610" y="513978"/>
                  </a:lnTo>
                  <a:lnTo>
                    <a:pt x="179579" y="534380"/>
                  </a:lnTo>
                  <a:lnTo>
                    <a:pt x="226241" y="547193"/>
                  </a:lnTo>
                  <a:lnTo>
                    <a:pt x="275818" y="551637"/>
                  </a:lnTo>
                  <a:lnTo>
                    <a:pt x="325398" y="547193"/>
                  </a:lnTo>
                  <a:lnTo>
                    <a:pt x="372063" y="534380"/>
                  </a:lnTo>
                  <a:lnTo>
                    <a:pt x="415032" y="513978"/>
                  </a:lnTo>
                  <a:lnTo>
                    <a:pt x="453527" y="486765"/>
                  </a:lnTo>
                  <a:lnTo>
                    <a:pt x="486770" y="453522"/>
                  </a:lnTo>
                  <a:lnTo>
                    <a:pt x="513981" y="415026"/>
                  </a:lnTo>
                  <a:lnTo>
                    <a:pt x="534381" y="372057"/>
                  </a:lnTo>
                  <a:lnTo>
                    <a:pt x="547193" y="325395"/>
                  </a:lnTo>
                  <a:lnTo>
                    <a:pt x="551637" y="275818"/>
                  </a:lnTo>
                  <a:lnTo>
                    <a:pt x="547193" y="226241"/>
                  </a:lnTo>
                  <a:lnTo>
                    <a:pt x="534381" y="179579"/>
                  </a:lnTo>
                  <a:lnTo>
                    <a:pt x="513981" y="136610"/>
                  </a:lnTo>
                  <a:lnTo>
                    <a:pt x="486770" y="98114"/>
                  </a:lnTo>
                  <a:lnTo>
                    <a:pt x="453527" y="64871"/>
                  </a:lnTo>
                  <a:lnTo>
                    <a:pt x="415032" y="37658"/>
                  </a:lnTo>
                  <a:lnTo>
                    <a:pt x="372063" y="17256"/>
                  </a:lnTo>
                  <a:lnTo>
                    <a:pt x="325398" y="4444"/>
                  </a:lnTo>
                  <a:lnTo>
                    <a:pt x="275818" y="0"/>
                  </a:lnTo>
                  <a:close/>
                </a:path>
              </a:pathLst>
            </a:custGeom>
            <a:solidFill>
              <a:srgbClr val="C84A22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30" name="Graphic 100">
              <a:extLst>
                <a:ext uri="{FF2B5EF4-FFF2-40B4-BE49-F238E27FC236}">
                  <a16:creationId xmlns:a16="http://schemas.microsoft.com/office/drawing/2014/main" id="{EF5FFB41-190D-7C85-B1AE-0694DD658D02}"/>
                </a:ext>
              </a:extLst>
            </p:cNvPr>
            <p:cNvSpPr/>
            <p:nvPr/>
          </p:nvSpPr>
          <p:spPr>
            <a:xfrm>
              <a:off x="2" y="920035"/>
              <a:ext cx="1180465" cy="815340"/>
            </a:xfrm>
            <a:custGeom>
              <a:avLst/>
              <a:gdLst/>
              <a:ahLst/>
              <a:cxnLst/>
              <a:rect l="l" t="t" r="r" b="b"/>
              <a:pathLst>
                <a:path w="1180465" h="815340">
                  <a:moveTo>
                    <a:pt x="1179982" y="0"/>
                  </a:moveTo>
                  <a:lnTo>
                    <a:pt x="0" y="0"/>
                  </a:lnTo>
                  <a:lnTo>
                    <a:pt x="0" y="815073"/>
                  </a:lnTo>
                  <a:lnTo>
                    <a:pt x="1179982" y="815073"/>
                  </a:lnTo>
                  <a:lnTo>
                    <a:pt x="1179982" y="0"/>
                  </a:lnTo>
                  <a:close/>
                </a:path>
              </a:pathLst>
            </a:custGeom>
            <a:solidFill>
              <a:srgbClr val="F5B6A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31" name="Graphic 101">
              <a:extLst>
                <a:ext uri="{FF2B5EF4-FFF2-40B4-BE49-F238E27FC236}">
                  <a16:creationId xmlns:a16="http://schemas.microsoft.com/office/drawing/2014/main" id="{D0ED8798-37E8-78B8-B3C5-3BB3ED5931BF}"/>
                </a:ext>
              </a:extLst>
            </p:cNvPr>
            <p:cNvSpPr/>
            <p:nvPr/>
          </p:nvSpPr>
          <p:spPr>
            <a:xfrm>
              <a:off x="0" y="310156"/>
              <a:ext cx="1009650" cy="610235"/>
            </a:xfrm>
            <a:custGeom>
              <a:avLst/>
              <a:gdLst/>
              <a:ahLst/>
              <a:cxnLst/>
              <a:rect l="l" t="t" r="r" b="b"/>
              <a:pathLst>
                <a:path w="1009650" h="610235">
                  <a:moveTo>
                    <a:pt x="504520" y="0"/>
                  </a:moveTo>
                  <a:lnTo>
                    <a:pt x="455949" y="2371"/>
                  </a:lnTo>
                  <a:lnTo>
                    <a:pt x="408684" y="9340"/>
                  </a:lnTo>
                  <a:lnTo>
                    <a:pt x="362936" y="20691"/>
                  </a:lnTo>
                  <a:lnTo>
                    <a:pt x="318916" y="36206"/>
                  </a:lnTo>
                  <a:lnTo>
                    <a:pt x="276836" y="55667"/>
                  </a:lnTo>
                  <a:lnTo>
                    <a:pt x="236906" y="78859"/>
                  </a:lnTo>
                  <a:lnTo>
                    <a:pt x="199338" y="105564"/>
                  </a:lnTo>
                  <a:lnTo>
                    <a:pt x="164343" y="135566"/>
                  </a:lnTo>
                  <a:lnTo>
                    <a:pt x="132132" y="168646"/>
                  </a:lnTo>
                  <a:lnTo>
                    <a:pt x="102917" y="204588"/>
                  </a:lnTo>
                  <a:lnTo>
                    <a:pt x="76908" y="243176"/>
                  </a:lnTo>
                  <a:lnTo>
                    <a:pt x="54316" y="284191"/>
                  </a:lnTo>
                  <a:lnTo>
                    <a:pt x="35353" y="327418"/>
                  </a:lnTo>
                  <a:lnTo>
                    <a:pt x="20230" y="372639"/>
                  </a:lnTo>
                  <a:lnTo>
                    <a:pt x="9158" y="419637"/>
                  </a:lnTo>
                  <a:lnTo>
                    <a:pt x="2348" y="468195"/>
                  </a:lnTo>
                  <a:lnTo>
                    <a:pt x="0" y="518096"/>
                  </a:lnTo>
                  <a:lnTo>
                    <a:pt x="0" y="609879"/>
                  </a:lnTo>
                  <a:lnTo>
                    <a:pt x="1009027" y="609879"/>
                  </a:lnTo>
                  <a:lnTo>
                    <a:pt x="1009027" y="518096"/>
                  </a:lnTo>
                  <a:lnTo>
                    <a:pt x="1006691" y="468195"/>
                  </a:lnTo>
                  <a:lnTo>
                    <a:pt x="999881" y="419637"/>
                  </a:lnTo>
                  <a:lnTo>
                    <a:pt x="988808" y="372639"/>
                  </a:lnTo>
                  <a:lnTo>
                    <a:pt x="973685" y="327418"/>
                  </a:lnTo>
                  <a:lnTo>
                    <a:pt x="954721" y="284191"/>
                  </a:lnTo>
                  <a:lnTo>
                    <a:pt x="932129" y="243176"/>
                  </a:lnTo>
                  <a:lnTo>
                    <a:pt x="906119" y="204588"/>
                  </a:lnTo>
                  <a:lnTo>
                    <a:pt x="876902" y="168646"/>
                  </a:lnTo>
                  <a:lnTo>
                    <a:pt x="844691" y="135566"/>
                  </a:lnTo>
                  <a:lnTo>
                    <a:pt x="809696" y="105564"/>
                  </a:lnTo>
                  <a:lnTo>
                    <a:pt x="772127" y="78859"/>
                  </a:lnTo>
                  <a:lnTo>
                    <a:pt x="732198" y="55667"/>
                  </a:lnTo>
                  <a:lnTo>
                    <a:pt x="690118" y="36206"/>
                  </a:lnTo>
                  <a:lnTo>
                    <a:pt x="646099" y="20691"/>
                  </a:lnTo>
                  <a:lnTo>
                    <a:pt x="600352" y="9340"/>
                  </a:lnTo>
                  <a:lnTo>
                    <a:pt x="553089" y="2371"/>
                  </a:lnTo>
                  <a:lnTo>
                    <a:pt x="504520" y="0"/>
                  </a:lnTo>
                  <a:close/>
                </a:path>
              </a:pathLst>
            </a:custGeom>
            <a:solidFill>
              <a:srgbClr val="29412E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pic>
          <p:nvPicPr>
            <p:cNvPr id="32" name="Image 102">
              <a:extLst>
                <a:ext uri="{FF2B5EF4-FFF2-40B4-BE49-F238E27FC236}">
                  <a16:creationId xmlns:a16="http://schemas.microsoft.com/office/drawing/2014/main" id="{224E8345-FC8C-30EE-7422-3C5D131B58E1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8836" y="208453"/>
              <a:ext cx="2276614" cy="1534388"/>
            </a:xfrm>
            <a:prstGeom prst="rect">
              <a:avLst/>
            </a:prstGeom>
          </p:spPr>
        </p:pic>
        <p:pic>
          <p:nvPicPr>
            <p:cNvPr id="33" name="Image 103">
              <a:extLst>
                <a:ext uri="{FF2B5EF4-FFF2-40B4-BE49-F238E27FC236}">
                  <a16:creationId xmlns:a16="http://schemas.microsoft.com/office/drawing/2014/main" id="{9A5B5CA0-732A-E90D-E5CA-344C8301E35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01243" y="1634435"/>
              <a:ext cx="792518" cy="1182827"/>
            </a:xfrm>
            <a:prstGeom prst="rect">
              <a:avLst/>
            </a:prstGeom>
          </p:spPr>
        </p:pic>
        <p:sp>
          <p:nvSpPr>
            <p:cNvPr id="34" name="Graphic 104">
              <a:extLst>
                <a:ext uri="{FF2B5EF4-FFF2-40B4-BE49-F238E27FC236}">
                  <a16:creationId xmlns:a16="http://schemas.microsoft.com/office/drawing/2014/main" id="{3542B48A-48A7-51B2-C6FE-F202CE4177BC}"/>
                </a:ext>
              </a:extLst>
            </p:cNvPr>
            <p:cNvSpPr/>
            <p:nvPr/>
          </p:nvSpPr>
          <p:spPr>
            <a:xfrm>
              <a:off x="672548" y="1686902"/>
              <a:ext cx="541655" cy="615315"/>
            </a:xfrm>
            <a:custGeom>
              <a:avLst/>
              <a:gdLst/>
              <a:ahLst/>
              <a:cxnLst/>
              <a:rect l="l" t="t" r="r" b="b"/>
              <a:pathLst>
                <a:path w="541655" h="615315">
                  <a:moveTo>
                    <a:pt x="528485" y="0"/>
                  </a:moveTo>
                  <a:lnTo>
                    <a:pt x="0" y="0"/>
                  </a:lnTo>
                  <a:lnTo>
                    <a:pt x="1794" y="50451"/>
                  </a:lnTo>
                  <a:lnTo>
                    <a:pt x="7083" y="99780"/>
                  </a:lnTo>
                  <a:lnTo>
                    <a:pt x="15729" y="147827"/>
                  </a:lnTo>
                  <a:lnTo>
                    <a:pt x="27592" y="194434"/>
                  </a:lnTo>
                  <a:lnTo>
                    <a:pt x="42532" y="239444"/>
                  </a:lnTo>
                  <a:lnTo>
                    <a:pt x="60411" y="282696"/>
                  </a:lnTo>
                  <a:lnTo>
                    <a:pt x="81088" y="324034"/>
                  </a:lnTo>
                  <a:lnTo>
                    <a:pt x="104426" y="363299"/>
                  </a:lnTo>
                  <a:lnTo>
                    <a:pt x="130283" y="400332"/>
                  </a:lnTo>
                  <a:lnTo>
                    <a:pt x="158522" y="434976"/>
                  </a:lnTo>
                  <a:lnTo>
                    <a:pt x="189003" y="467072"/>
                  </a:lnTo>
                  <a:lnTo>
                    <a:pt x="221587" y="496461"/>
                  </a:lnTo>
                  <a:lnTo>
                    <a:pt x="256134" y="522986"/>
                  </a:lnTo>
                  <a:lnTo>
                    <a:pt x="292505" y="546487"/>
                  </a:lnTo>
                  <a:lnTo>
                    <a:pt x="330560" y="566808"/>
                  </a:lnTo>
                  <a:lnTo>
                    <a:pt x="370162" y="583789"/>
                  </a:lnTo>
                  <a:lnTo>
                    <a:pt x="411169" y="597271"/>
                  </a:lnTo>
                  <a:lnTo>
                    <a:pt x="453443" y="607098"/>
                  </a:lnTo>
                  <a:lnTo>
                    <a:pt x="496845" y="613110"/>
                  </a:lnTo>
                  <a:lnTo>
                    <a:pt x="541235" y="615149"/>
                  </a:lnTo>
                  <a:lnTo>
                    <a:pt x="528485" y="0"/>
                  </a:lnTo>
                  <a:close/>
                </a:path>
              </a:pathLst>
            </a:custGeom>
            <a:solidFill>
              <a:srgbClr val="C84A22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35" name="Graphic 105">
              <a:extLst>
                <a:ext uri="{FF2B5EF4-FFF2-40B4-BE49-F238E27FC236}">
                  <a16:creationId xmlns:a16="http://schemas.microsoft.com/office/drawing/2014/main" id="{B08CEB5E-8DF1-C493-DA89-CC20C6C9F442}"/>
                </a:ext>
              </a:extLst>
            </p:cNvPr>
            <p:cNvSpPr/>
            <p:nvPr/>
          </p:nvSpPr>
          <p:spPr>
            <a:xfrm>
              <a:off x="1701243" y="1542538"/>
              <a:ext cx="658495" cy="366395"/>
            </a:xfrm>
            <a:custGeom>
              <a:avLst/>
              <a:gdLst/>
              <a:ahLst/>
              <a:cxnLst/>
              <a:rect l="l" t="t" r="r" b="b"/>
              <a:pathLst>
                <a:path w="658495" h="366395">
                  <a:moveTo>
                    <a:pt x="658037" y="0"/>
                  </a:moveTo>
                  <a:lnTo>
                    <a:pt x="0" y="0"/>
                  </a:lnTo>
                  <a:lnTo>
                    <a:pt x="0" y="366001"/>
                  </a:lnTo>
                  <a:lnTo>
                    <a:pt x="658037" y="366001"/>
                  </a:lnTo>
                  <a:lnTo>
                    <a:pt x="658037" y="0"/>
                  </a:lnTo>
                  <a:close/>
                </a:path>
              </a:pathLst>
            </a:custGeom>
            <a:solidFill>
              <a:srgbClr val="F5B6A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pic>
          <p:nvPicPr>
            <p:cNvPr id="36" name="Image 106">
              <a:extLst>
                <a:ext uri="{FF2B5EF4-FFF2-40B4-BE49-F238E27FC236}">
                  <a16:creationId xmlns:a16="http://schemas.microsoft.com/office/drawing/2014/main" id="{4ABC711A-6EFD-F981-FA5F-12F44E7564B3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54391" y="1105482"/>
              <a:ext cx="672617" cy="1008936"/>
            </a:xfrm>
            <a:prstGeom prst="rect">
              <a:avLst/>
            </a:prstGeom>
          </p:spPr>
        </p:pic>
        <p:sp>
          <p:nvSpPr>
            <p:cNvPr id="37" name="Graphic 107">
              <a:extLst>
                <a:ext uri="{FF2B5EF4-FFF2-40B4-BE49-F238E27FC236}">
                  <a16:creationId xmlns:a16="http://schemas.microsoft.com/office/drawing/2014/main" id="{AC5BE198-747F-2C4A-3C3C-1BEF5AB6EBB3}"/>
                </a:ext>
              </a:extLst>
            </p:cNvPr>
            <p:cNvSpPr/>
            <p:nvPr/>
          </p:nvSpPr>
          <p:spPr>
            <a:xfrm>
              <a:off x="1179993" y="1379462"/>
              <a:ext cx="575945" cy="1243330"/>
            </a:xfrm>
            <a:custGeom>
              <a:avLst/>
              <a:gdLst/>
              <a:ahLst/>
              <a:cxnLst/>
              <a:rect l="l" t="t" r="r" b="b"/>
              <a:pathLst>
                <a:path w="575945" h="1243330">
                  <a:moveTo>
                    <a:pt x="287934" y="0"/>
                  </a:moveTo>
                  <a:lnTo>
                    <a:pt x="231083" y="3355"/>
                  </a:lnTo>
                  <a:lnTo>
                    <a:pt x="178031" y="12989"/>
                  </a:lnTo>
                  <a:lnTo>
                    <a:pt x="129863" y="28251"/>
                  </a:lnTo>
                  <a:lnTo>
                    <a:pt x="87663" y="48491"/>
                  </a:lnTo>
                  <a:lnTo>
                    <a:pt x="52517" y="73059"/>
                  </a:lnTo>
                  <a:lnTo>
                    <a:pt x="25510" y="101305"/>
                  </a:lnTo>
                  <a:lnTo>
                    <a:pt x="253" y="166230"/>
                  </a:lnTo>
                  <a:lnTo>
                    <a:pt x="0" y="166230"/>
                  </a:lnTo>
                  <a:lnTo>
                    <a:pt x="0" y="1243139"/>
                  </a:lnTo>
                  <a:lnTo>
                    <a:pt x="575881" y="1243139"/>
                  </a:lnTo>
                  <a:lnTo>
                    <a:pt x="575881" y="166230"/>
                  </a:lnTo>
                  <a:lnTo>
                    <a:pt x="575627" y="166230"/>
                  </a:lnTo>
                  <a:lnTo>
                    <a:pt x="568149" y="132579"/>
                  </a:lnTo>
                  <a:lnTo>
                    <a:pt x="523354" y="73059"/>
                  </a:lnTo>
                  <a:lnTo>
                    <a:pt x="488207" y="48491"/>
                  </a:lnTo>
                  <a:lnTo>
                    <a:pt x="446006" y="28251"/>
                  </a:lnTo>
                  <a:lnTo>
                    <a:pt x="397837" y="12989"/>
                  </a:lnTo>
                  <a:lnTo>
                    <a:pt x="344785" y="3355"/>
                  </a:lnTo>
                  <a:lnTo>
                    <a:pt x="287934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</p:grpSp>
      <p:sp>
        <p:nvSpPr>
          <p:cNvPr id="39" name="Graphic 149">
            <a:extLst>
              <a:ext uri="{FF2B5EF4-FFF2-40B4-BE49-F238E27FC236}">
                <a16:creationId xmlns:a16="http://schemas.microsoft.com/office/drawing/2014/main" id="{479C40F0-30BD-7358-A067-95D00DB08B74}"/>
              </a:ext>
            </a:extLst>
          </p:cNvPr>
          <p:cNvSpPr/>
          <p:nvPr/>
        </p:nvSpPr>
        <p:spPr>
          <a:xfrm>
            <a:off x="9452963" y="5060939"/>
            <a:ext cx="694055" cy="641350"/>
          </a:xfrm>
          <a:custGeom>
            <a:avLst/>
            <a:gdLst/>
            <a:ahLst/>
            <a:cxnLst/>
            <a:rect l="l" t="t" r="r" b="b"/>
            <a:pathLst>
              <a:path w="694055" h="641350">
                <a:moveTo>
                  <a:pt x="693978" y="0"/>
                </a:moveTo>
                <a:lnTo>
                  <a:pt x="0" y="0"/>
                </a:lnTo>
                <a:lnTo>
                  <a:pt x="0" y="641045"/>
                </a:lnTo>
                <a:lnTo>
                  <a:pt x="693978" y="641045"/>
                </a:lnTo>
                <a:lnTo>
                  <a:pt x="6939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45" name="Graphic 148">
            <a:extLst>
              <a:ext uri="{FF2B5EF4-FFF2-40B4-BE49-F238E27FC236}">
                <a16:creationId xmlns:a16="http://schemas.microsoft.com/office/drawing/2014/main" id="{6AF455F7-EC6A-B046-8BDA-0C4D1CDEC4C2}"/>
              </a:ext>
            </a:extLst>
          </p:cNvPr>
          <p:cNvSpPr/>
          <p:nvPr/>
        </p:nvSpPr>
        <p:spPr>
          <a:xfrm>
            <a:off x="11162228" y="4733106"/>
            <a:ext cx="782320" cy="1725930"/>
          </a:xfrm>
          <a:custGeom>
            <a:avLst/>
            <a:gdLst/>
            <a:ahLst/>
            <a:cxnLst/>
            <a:rect l="l" t="t" r="r" b="b"/>
            <a:pathLst>
              <a:path w="782320" h="1725930">
                <a:moveTo>
                  <a:pt x="782205" y="0"/>
                </a:moveTo>
                <a:lnTo>
                  <a:pt x="0" y="0"/>
                </a:lnTo>
                <a:lnTo>
                  <a:pt x="0" y="1725676"/>
                </a:lnTo>
                <a:lnTo>
                  <a:pt x="747128" y="1725676"/>
                </a:lnTo>
                <a:lnTo>
                  <a:pt x="747128" y="808659"/>
                </a:lnTo>
                <a:lnTo>
                  <a:pt x="523430" y="808659"/>
                </a:lnTo>
                <a:lnTo>
                  <a:pt x="782205" y="0"/>
                </a:lnTo>
                <a:close/>
              </a:path>
            </a:pathLst>
          </a:custGeom>
          <a:solidFill>
            <a:srgbClr val="F5B6A8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47" name="Graphic 150">
            <a:extLst>
              <a:ext uri="{FF2B5EF4-FFF2-40B4-BE49-F238E27FC236}">
                <a16:creationId xmlns:a16="http://schemas.microsoft.com/office/drawing/2014/main" id="{698706C8-2671-0774-26EE-5338B75F5111}"/>
              </a:ext>
            </a:extLst>
          </p:cNvPr>
          <p:cNvSpPr/>
          <p:nvPr/>
        </p:nvSpPr>
        <p:spPr>
          <a:xfrm>
            <a:off x="9585953" y="6445973"/>
            <a:ext cx="697230" cy="391160"/>
          </a:xfrm>
          <a:custGeom>
            <a:avLst/>
            <a:gdLst/>
            <a:ahLst/>
            <a:cxnLst/>
            <a:rect l="l" t="t" r="r" b="b"/>
            <a:pathLst>
              <a:path w="697230" h="391160">
                <a:moveTo>
                  <a:pt x="693978" y="0"/>
                </a:moveTo>
                <a:lnTo>
                  <a:pt x="0" y="0"/>
                </a:lnTo>
                <a:lnTo>
                  <a:pt x="47787" y="193019"/>
                </a:lnTo>
                <a:lnTo>
                  <a:pt x="106600" y="298099"/>
                </a:lnTo>
                <a:lnTo>
                  <a:pt x="215034" y="351902"/>
                </a:lnTo>
                <a:lnTo>
                  <a:pt x="411683" y="391096"/>
                </a:lnTo>
                <a:lnTo>
                  <a:pt x="696925" y="391096"/>
                </a:lnTo>
                <a:lnTo>
                  <a:pt x="693978" y="0"/>
                </a:lnTo>
                <a:close/>
              </a:path>
            </a:pathLst>
          </a:custGeom>
          <a:solidFill>
            <a:srgbClr val="F18874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pic>
        <p:nvPicPr>
          <p:cNvPr id="48" name="Image 152">
            <a:extLst>
              <a:ext uri="{FF2B5EF4-FFF2-40B4-BE49-F238E27FC236}">
                <a16:creationId xmlns:a16="http://schemas.microsoft.com/office/drawing/2014/main" id="{9A435309-7FEF-4FBB-BE32-44DDAAC07825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988715" y="4414977"/>
            <a:ext cx="1177290" cy="1390015"/>
          </a:xfrm>
          <a:prstGeom prst="rect">
            <a:avLst/>
          </a:prstGeom>
        </p:spPr>
      </p:pic>
      <p:pic>
        <p:nvPicPr>
          <p:cNvPr id="49" name="Image 153">
            <a:extLst>
              <a:ext uri="{FF2B5EF4-FFF2-40B4-BE49-F238E27FC236}">
                <a16:creationId xmlns:a16="http://schemas.microsoft.com/office/drawing/2014/main" id="{3FC2E75A-BC1D-A5C0-52F5-483910CD3470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291434" y="5804992"/>
            <a:ext cx="988060" cy="1035050"/>
          </a:xfrm>
          <a:prstGeom prst="rect">
            <a:avLst/>
          </a:prstGeom>
        </p:spPr>
      </p:pic>
      <p:pic>
        <p:nvPicPr>
          <p:cNvPr id="50" name="Image 154">
            <a:extLst>
              <a:ext uri="{FF2B5EF4-FFF2-40B4-BE49-F238E27FC236}">
                <a16:creationId xmlns:a16="http://schemas.microsoft.com/office/drawing/2014/main" id="{C1F49A43-68C1-0642-5863-C29A480C21CA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496659" y="5909576"/>
            <a:ext cx="597535" cy="691515"/>
          </a:xfrm>
          <a:prstGeom prst="rect">
            <a:avLst/>
          </a:prstGeom>
        </p:spPr>
      </p:pic>
      <p:pic>
        <p:nvPicPr>
          <p:cNvPr id="51" name="Image 155">
            <a:extLst>
              <a:ext uri="{FF2B5EF4-FFF2-40B4-BE49-F238E27FC236}">
                <a16:creationId xmlns:a16="http://schemas.microsoft.com/office/drawing/2014/main" id="{63BBD3EA-9EE2-09CE-AF75-6B841DB7CE5B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347296" y="4727447"/>
            <a:ext cx="824230" cy="972820"/>
          </a:xfrm>
          <a:prstGeom prst="rect">
            <a:avLst/>
          </a:prstGeom>
        </p:spPr>
      </p:pic>
      <p:sp>
        <p:nvSpPr>
          <p:cNvPr id="52" name="Graphic 149">
            <a:extLst>
              <a:ext uri="{FF2B5EF4-FFF2-40B4-BE49-F238E27FC236}">
                <a16:creationId xmlns:a16="http://schemas.microsoft.com/office/drawing/2014/main" id="{A04FBA74-7C0E-BA40-A5FE-0EB6B3021DCE}"/>
              </a:ext>
            </a:extLst>
          </p:cNvPr>
          <p:cNvSpPr/>
          <p:nvPr/>
        </p:nvSpPr>
        <p:spPr>
          <a:xfrm>
            <a:off x="9583942" y="5804992"/>
            <a:ext cx="694055" cy="641350"/>
          </a:xfrm>
          <a:custGeom>
            <a:avLst/>
            <a:gdLst/>
            <a:ahLst/>
            <a:cxnLst/>
            <a:rect l="l" t="t" r="r" b="b"/>
            <a:pathLst>
              <a:path w="694055" h="641350">
                <a:moveTo>
                  <a:pt x="693978" y="0"/>
                </a:moveTo>
                <a:lnTo>
                  <a:pt x="0" y="0"/>
                </a:lnTo>
                <a:lnTo>
                  <a:pt x="0" y="641045"/>
                </a:lnTo>
                <a:lnTo>
                  <a:pt x="693978" y="641045"/>
                </a:lnTo>
                <a:lnTo>
                  <a:pt x="693978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53" name="Graphic 151">
            <a:extLst>
              <a:ext uri="{FF2B5EF4-FFF2-40B4-BE49-F238E27FC236}">
                <a16:creationId xmlns:a16="http://schemas.microsoft.com/office/drawing/2014/main" id="{B2BAFD5D-E30A-E290-22D9-29FCCA278AA4}"/>
              </a:ext>
            </a:extLst>
          </p:cNvPr>
          <p:cNvSpPr/>
          <p:nvPr/>
        </p:nvSpPr>
        <p:spPr>
          <a:xfrm>
            <a:off x="9863051" y="6163298"/>
            <a:ext cx="307340" cy="307340"/>
          </a:xfrm>
          <a:custGeom>
            <a:avLst/>
            <a:gdLst/>
            <a:ahLst/>
            <a:cxnLst/>
            <a:rect l="l" t="t" r="r" b="b"/>
            <a:pathLst>
              <a:path w="307340" h="307340">
                <a:moveTo>
                  <a:pt x="153619" y="0"/>
                </a:moveTo>
                <a:lnTo>
                  <a:pt x="105060" y="7830"/>
                </a:lnTo>
                <a:lnTo>
                  <a:pt x="62890" y="29636"/>
                </a:lnTo>
                <a:lnTo>
                  <a:pt x="29637" y="62887"/>
                </a:lnTo>
                <a:lnTo>
                  <a:pt x="7830" y="105054"/>
                </a:lnTo>
                <a:lnTo>
                  <a:pt x="0" y="153606"/>
                </a:lnTo>
                <a:lnTo>
                  <a:pt x="7830" y="202158"/>
                </a:lnTo>
                <a:lnTo>
                  <a:pt x="29637" y="244325"/>
                </a:lnTo>
                <a:lnTo>
                  <a:pt x="62890" y="277576"/>
                </a:lnTo>
                <a:lnTo>
                  <a:pt x="105060" y="299382"/>
                </a:lnTo>
                <a:lnTo>
                  <a:pt x="153619" y="307212"/>
                </a:lnTo>
                <a:lnTo>
                  <a:pt x="202171" y="299382"/>
                </a:lnTo>
                <a:lnTo>
                  <a:pt x="244337" y="277576"/>
                </a:lnTo>
                <a:lnTo>
                  <a:pt x="277588" y="244325"/>
                </a:lnTo>
                <a:lnTo>
                  <a:pt x="299394" y="202158"/>
                </a:lnTo>
                <a:lnTo>
                  <a:pt x="307225" y="153606"/>
                </a:lnTo>
                <a:lnTo>
                  <a:pt x="299394" y="105054"/>
                </a:lnTo>
                <a:lnTo>
                  <a:pt x="277588" y="62887"/>
                </a:lnTo>
                <a:lnTo>
                  <a:pt x="244337" y="29636"/>
                </a:lnTo>
                <a:lnTo>
                  <a:pt x="202171" y="7830"/>
                </a:lnTo>
                <a:lnTo>
                  <a:pt x="153619" y="0"/>
                </a:lnTo>
                <a:close/>
              </a:path>
            </a:pathLst>
          </a:custGeom>
          <a:solidFill>
            <a:srgbClr val="C84A22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5764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316ECC-B317-EE3C-D1E0-A20FFA605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F460C16-4CD0-A824-A6B4-22C48DBFD7EB}"/>
              </a:ext>
            </a:extLst>
          </p:cNvPr>
          <p:cNvSpPr txBox="1"/>
          <p:nvPr/>
        </p:nvSpPr>
        <p:spPr>
          <a:xfrm>
            <a:off x="225812" y="287025"/>
            <a:ext cx="1171714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/>
              <a:t>LA DESTINAZIONE PIC ON: </a:t>
            </a:r>
            <a:r>
              <a:rPr lang="it-IT" sz="1800" dirty="0"/>
              <a:t>PIANO DI MARKETING E BRAND PER IL PICENO.</a:t>
            </a:r>
            <a:br>
              <a:rPr lang="it-IT" sz="1800" dirty="0"/>
            </a:br>
            <a:r>
              <a:rPr lang="it-IT" sz="1800" dirty="0"/>
              <a:t>PROGETTARE IL TURISMO INSIEME ALLA COMUNITA’.</a:t>
            </a:r>
            <a:br>
              <a:rPr lang="it-IT" sz="1600" cap="small" dirty="0">
                <a:latin typeface="Calibri"/>
                <a:ea typeface="Calibri"/>
                <a:cs typeface="Calibri"/>
                <a:sym typeface="Calibri"/>
              </a:rPr>
            </a:br>
            <a:r>
              <a:rPr lang="it-IT" sz="1600" cap="small" dirty="0">
                <a:latin typeface="Calibri"/>
                <a:ea typeface="Calibri"/>
                <a:cs typeface="Calibri"/>
                <a:sym typeface="Calibri"/>
              </a:rPr>
              <a:t>Misura 19.2.20 PSL Piceno 2014-2020</a:t>
            </a:r>
          </a:p>
          <a:p>
            <a:pPr lvl="0"/>
            <a:r>
              <a:rPr lang="it-IT" sz="2000" b="1" cap="small" dirty="0">
                <a:solidFill>
                  <a:srgbClr val="426F5F"/>
                </a:solidFill>
                <a:latin typeface="Corbel"/>
                <a:ea typeface="Corbel"/>
                <a:cs typeface="Corbel"/>
                <a:sym typeface="Corbel"/>
              </a:rPr>
              <a:t>arch. Serena </a:t>
            </a:r>
            <a:r>
              <a:rPr lang="it-IT" sz="2000" b="1" cap="small" dirty="0" err="1">
                <a:solidFill>
                  <a:srgbClr val="426F5F"/>
                </a:solidFill>
                <a:latin typeface="Corbel"/>
                <a:ea typeface="Corbel"/>
                <a:cs typeface="Corbel"/>
                <a:sym typeface="Corbel"/>
              </a:rPr>
              <a:t>Tuccini</a:t>
            </a:r>
            <a:r>
              <a:rPr lang="it-IT" sz="2000" b="1" cap="small" dirty="0">
                <a:solidFill>
                  <a:srgbClr val="426F5F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 lang="it-IT" dirty="0">
              <a:sym typeface="Corbel"/>
            </a:endParaRPr>
          </a:p>
          <a:p>
            <a:pPr lvl="0"/>
            <a:r>
              <a:rPr lang="it-IT" sz="2000" b="1" cap="small" dirty="0">
                <a:solidFill>
                  <a:srgbClr val="426F5F"/>
                </a:solidFill>
                <a:latin typeface="Corbel"/>
                <a:ea typeface="Corbel"/>
                <a:cs typeface="Corbel"/>
                <a:sym typeface="Corbel"/>
              </a:rPr>
              <a:t> gal piceno</a:t>
            </a:r>
            <a:endParaRPr lang="it-IT" dirty="0"/>
          </a:p>
          <a:p>
            <a:pPr lvl="0"/>
            <a:r>
              <a:rPr lang="it-IT" cap="small" dirty="0">
                <a:solidFill>
                  <a:srgbClr val="426F5F"/>
                </a:solidFill>
                <a:latin typeface="Corbel"/>
                <a:ea typeface="Corbel"/>
                <a:cs typeface="Corbel"/>
                <a:sym typeface="Corbel"/>
              </a:rPr>
              <a:t>referente tecnico di progetto</a:t>
            </a:r>
          </a:p>
          <a:p>
            <a:pPr lvl="0"/>
            <a:endParaRPr lang="it-IT" cap="small" dirty="0">
              <a:solidFill>
                <a:srgbClr val="426F5F"/>
              </a:solidFill>
              <a:latin typeface="Corbel"/>
              <a:ea typeface="Corbel"/>
              <a:cs typeface="Corbel"/>
              <a:sym typeface="Corbel"/>
            </a:endParaRPr>
          </a:p>
          <a:p>
            <a:pPr lvl="0"/>
            <a:endParaRPr lang="it-IT" cap="small" dirty="0">
              <a:solidFill>
                <a:srgbClr val="426F5F"/>
              </a:solidFill>
              <a:latin typeface="Corbel"/>
              <a:ea typeface="Corbel"/>
              <a:cs typeface="Corbel"/>
              <a:sym typeface="Corbel"/>
            </a:endParaRPr>
          </a:p>
          <a:p>
            <a:pPr lvl="0"/>
            <a:endParaRPr lang="it-IT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endParaRPr lang="it-IT" dirty="0"/>
          </a:p>
        </p:txBody>
      </p:sp>
      <p:sp>
        <p:nvSpPr>
          <p:cNvPr id="5" name="Google Shape;98;p1">
            <a:extLst>
              <a:ext uri="{FF2B5EF4-FFF2-40B4-BE49-F238E27FC236}">
                <a16:creationId xmlns:a16="http://schemas.microsoft.com/office/drawing/2014/main" id="{AE37FF2E-4855-F360-522C-3D201BD38FBA}"/>
              </a:ext>
            </a:extLst>
          </p:cNvPr>
          <p:cNvSpPr txBox="1"/>
          <p:nvPr/>
        </p:nvSpPr>
        <p:spPr>
          <a:xfrm>
            <a:off x="5394668" y="2456870"/>
            <a:ext cx="6359647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Aharoni"/>
                <a:ea typeface="Aharoni"/>
                <a:cs typeface="Aharoni"/>
                <a:sym typeface="Aharoni"/>
              </a:rPr>
              <a:t>Progetto Integrato Complesso “Valorizzazione e promozione del Patrimonio Culturale materiale e immateriale dell’Alto Tavoliere”</a:t>
            </a:r>
            <a:endParaRPr lang="it-IT" sz="2400" dirty="0">
              <a:solidFill>
                <a:schemeClr val="dk1"/>
              </a:solidFill>
              <a:latin typeface="Aharoni"/>
              <a:ea typeface="Aharoni"/>
              <a:cs typeface="Aharoni"/>
              <a:sym typeface="Aharon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dirty="0">
                <a:solidFill>
                  <a:srgbClr val="E35F1B"/>
                </a:solidFill>
                <a:latin typeface="Aharoni"/>
                <a:ea typeface="Aharoni"/>
                <a:cs typeface="Aharoni"/>
                <a:sym typeface="Aharoni"/>
              </a:rPr>
              <a:t>Presentazione del </a:t>
            </a:r>
            <a:r>
              <a:rPr lang="it-IT" sz="2400" dirty="0" err="1">
                <a:solidFill>
                  <a:srgbClr val="E35F1B"/>
                </a:solidFill>
                <a:latin typeface="Aharoni"/>
                <a:ea typeface="Aharoni"/>
                <a:cs typeface="Aharoni"/>
                <a:sym typeface="Aharoni"/>
              </a:rPr>
              <a:t>SiCAT</a:t>
            </a:r>
            <a:endParaRPr lang="it-IT" sz="2400" dirty="0">
              <a:solidFill>
                <a:srgbClr val="E35F1B"/>
              </a:solidFill>
              <a:latin typeface="Aharoni"/>
              <a:ea typeface="Aharoni"/>
              <a:cs typeface="Aharoni"/>
              <a:sym typeface="Aharoni"/>
            </a:endParaRPr>
          </a:p>
          <a:p>
            <a:pPr lvl="0" algn="just"/>
            <a:r>
              <a:rPr lang="it-IT" sz="2400" dirty="0">
                <a:latin typeface="Aptos Display" panose="020B0004020202020204" pitchFamily="34" charset="0"/>
              </a:rPr>
              <a:t>GAL Daunia Rurale 2020 (in </a:t>
            </a:r>
            <a:r>
              <a:rPr lang="it-IT" sz="2400" dirty="0" err="1">
                <a:latin typeface="Aptos Display" panose="020B0004020202020204" pitchFamily="34" charset="0"/>
              </a:rPr>
              <a:t>coll</a:t>
            </a:r>
            <a:r>
              <a:rPr lang="it-IT" sz="2400" dirty="0">
                <a:latin typeface="Aptos Display" panose="020B0004020202020204" pitchFamily="34" charset="0"/>
              </a:rPr>
              <a:t>. Con CIVITA)</a:t>
            </a:r>
            <a:endParaRPr sz="2400" dirty="0">
              <a:solidFill>
                <a:srgbClr val="E35F1B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6C809EE-1DCD-F6E7-0575-910871C10EDC}"/>
              </a:ext>
            </a:extLst>
          </p:cNvPr>
          <p:cNvSpPr txBox="1"/>
          <p:nvPr/>
        </p:nvSpPr>
        <p:spPr>
          <a:xfrm>
            <a:off x="459988" y="5319192"/>
            <a:ext cx="60941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0" i="0" u="none" strike="noStrike" baseline="0" dirty="0">
                <a:latin typeface="Nunito-Black"/>
              </a:rPr>
              <a:t>SERVIZI DELLE COMUNITÀ</a:t>
            </a:r>
            <a:r>
              <a:rPr lang="it-IT" dirty="0">
                <a:latin typeface="Nunito-Black"/>
              </a:rPr>
              <a:t> PER IL TURISMO</a:t>
            </a:r>
          </a:p>
          <a:p>
            <a:r>
              <a:rPr lang="it-IT"/>
              <a:t>IL CASO VIRTUOSO DI DOSSENA, BORGO DELLE OROBIE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2963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isultati immagini per clipart gratis cassetta attrezzi">
            <a:extLst>
              <a:ext uri="{FF2B5EF4-FFF2-40B4-BE49-F238E27FC236}">
                <a16:creationId xmlns:a16="http://schemas.microsoft.com/office/drawing/2014/main" id="{A4B1ED03-B53F-4F12-A4AB-0D69897DF9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3432" y="1845464"/>
            <a:ext cx="2406073" cy="2290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perazione manuale 4">
            <a:extLst>
              <a:ext uri="{FF2B5EF4-FFF2-40B4-BE49-F238E27FC236}">
                <a16:creationId xmlns:a16="http://schemas.microsoft.com/office/drawing/2014/main" id="{0C7DC556-3177-0A9C-5F2F-1DD61B6A759A}"/>
              </a:ext>
            </a:extLst>
          </p:cNvPr>
          <p:cNvSpPr txBox="1"/>
          <p:nvPr/>
        </p:nvSpPr>
        <p:spPr>
          <a:xfrm>
            <a:off x="382456" y="0"/>
            <a:ext cx="8920976" cy="684684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1600" tIns="0" rIns="101600" bIns="0" numCol="1" spcCol="1270" anchor="ctr" anchorCtr="0">
            <a:noAutofit/>
          </a:bodyPr>
          <a:lstStyle/>
          <a:p>
            <a:pPr lvl="0" algn="ctr">
              <a:defRPr/>
            </a:pPr>
            <a:r>
              <a:rPr lang="fr-FR" sz="2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TURISMO RURALE</a:t>
            </a:r>
            <a:endParaRPr lang="it-IT" sz="2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endParaRPr lang="fr-FR" sz="2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cs typeface="Times New Roman" panose="02020603050405020304" pitchFamily="18" charset="0"/>
            </a:endParaRPr>
          </a:p>
          <a:p>
            <a:pPr lvl="0" algn="just">
              <a:defRPr/>
            </a:pPr>
            <a:endParaRPr lang="fr-FR" sz="2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cs typeface="Times New Roman" panose="02020603050405020304" pitchFamily="18" charset="0"/>
            </a:endParaRPr>
          </a:p>
          <a:p>
            <a:pPr marL="457200" lvl="0" indent="-457200" algn="just">
              <a:buAutoNum type="arabicPeriod"/>
              <a:defRPr/>
            </a:pPr>
            <a:r>
              <a:rPr lang="fr-FR" sz="2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Una </a:t>
            </a:r>
            <a:r>
              <a:rPr lang="fr-FR" sz="2400" b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dimensione</a:t>
            </a:r>
            <a:r>
              <a:rPr lang="fr-FR" sz="2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circoscritta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, di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piccole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e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medie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dimensioni</a:t>
            </a:r>
            <a:endParaRPr lang="fr-FR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(a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livello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di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investimenti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e di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risorse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finanziarie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) </a:t>
            </a:r>
          </a:p>
          <a:p>
            <a:pPr lvl="0" algn="just">
              <a:defRPr/>
            </a:pPr>
            <a:endParaRPr lang="fr-FR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2. Alla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portata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delle </a:t>
            </a:r>
            <a:r>
              <a:rPr lang="fr-FR" sz="2400" b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fragilità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/</a:t>
            </a:r>
            <a:r>
              <a:rPr lang="fr-FR" sz="2400" b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potenzialità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delle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aree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rurali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(</a:t>
            </a:r>
            <a:r>
              <a:rPr lang="fr-FR" sz="2400" i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carico</a:t>
            </a:r>
            <a:r>
              <a:rPr lang="fr-FR" sz="2400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antropico</a:t>
            </a:r>
            <a:r>
              <a:rPr lang="fr-FR" sz="2400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limitato</a:t>
            </a:r>
            <a:r>
              <a:rPr lang="fr-FR" sz="2400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, </a:t>
            </a:r>
            <a:r>
              <a:rPr lang="fr-FR" sz="2400" i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patrimonio</a:t>
            </a:r>
            <a:r>
              <a:rPr lang="fr-FR" sz="2400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abitativo</a:t>
            </a:r>
            <a:r>
              <a:rPr lang="fr-FR" sz="2400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dismesso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, ….)</a:t>
            </a:r>
          </a:p>
          <a:p>
            <a:pPr lvl="0" algn="just">
              <a:defRPr/>
            </a:pPr>
            <a:endParaRPr lang="fr-FR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3. Più affine  ai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percorsi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di </a:t>
            </a:r>
            <a:r>
              <a:rPr lang="fr-FR" sz="2400" b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sviluppo</a:t>
            </a:r>
            <a:r>
              <a:rPr lang="fr-FR" sz="2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sostenibile</a:t>
            </a:r>
            <a:endParaRPr lang="fr-FR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cs typeface="Times New Roman" panose="02020603050405020304" pitchFamily="18" charset="0"/>
            </a:endParaRPr>
          </a:p>
          <a:p>
            <a:pPr lvl="0" algn="just">
              <a:defRPr/>
            </a:pPr>
            <a:endParaRPr lang="fr-FR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4. Si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inserisce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in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una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realtà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produttiva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locale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caratterizzata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dalla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diversificazione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economica</a:t>
            </a:r>
            <a:r>
              <a:rPr lang="fr-FR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cs typeface="Times New Roman" panose="02020603050405020304" pitchFamily="18" charset="0"/>
              </a:rPr>
              <a:t> </a:t>
            </a:r>
            <a:endParaRPr lang="it-IT" sz="1600" kern="1200" dirty="0"/>
          </a:p>
        </p:txBody>
      </p:sp>
    </p:spTree>
    <p:extLst>
      <p:ext uri="{BB962C8B-B14F-4D97-AF65-F5344CB8AC3E}">
        <p14:creationId xmlns:p14="http://schemas.microsoft.com/office/powerpoint/2010/main" val="232925048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ottotitolo 16">
            <a:extLst>
              <a:ext uri="{FF2B5EF4-FFF2-40B4-BE49-F238E27FC236}">
                <a16:creationId xmlns:a16="http://schemas.microsoft.com/office/drawing/2014/main" id="{344DD1E6-E154-9731-5B01-7E3B0B931EE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146" y="61815"/>
            <a:ext cx="11659295" cy="426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accent4">
                    <a:lumMod val="75000"/>
                  </a:schemeClr>
                </a:solidFill>
              </a:rPr>
              <a:t>TURISMO RURALE</a:t>
            </a: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72C28890-61FB-9793-BC32-F92165FF0D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4197575"/>
              </p:ext>
            </p:extLst>
          </p:nvPr>
        </p:nvGraphicFramePr>
        <p:xfrm>
          <a:off x="728153" y="3981147"/>
          <a:ext cx="7342303" cy="3072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uppo 3">
            <a:extLst>
              <a:ext uri="{FF2B5EF4-FFF2-40B4-BE49-F238E27FC236}">
                <a16:creationId xmlns:a16="http://schemas.microsoft.com/office/drawing/2014/main" id="{6584588C-25AF-7A82-40A3-D6084FD1D542}"/>
              </a:ext>
            </a:extLst>
          </p:cNvPr>
          <p:cNvGrpSpPr/>
          <p:nvPr/>
        </p:nvGrpSpPr>
        <p:grpSpPr>
          <a:xfrm>
            <a:off x="8742331" y="3617406"/>
            <a:ext cx="3282944" cy="3326846"/>
            <a:chOff x="5568758" y="-1"/>
            <a:chExt cx="5440504" cy="3515253"/>
          </a:xfrm>
        </p:grpSpPr>
        <p:sp>
          <p:nvSpPr>
            <p:cNvPr id="5" name="Operazione manuale 4">
              <a:extLst>
                <a:ext uri="{FF2B5EF4-FFF2-40B4-BE49-F238E27FC236}">
                  <a16:creationId xmlns:a16="http://schemas.microsoft.com/office/drawing/2014/main" id="{E726B819-664C-4FF9-CCB2-FFDEF6C7B936}"/>
                </a:ext>
              </a:extLst>
            </p:cNvPr>
            <p:cNvSpPr/>
            <p:nvPr/>
          </p:nvSpPr>
          <p:spPr>
            <a:xfrm rot="16200000">
              <a:off x="6531383" y="-962626"/>
              <a:ext cx="3515253" cy="5440504"/>
            </a:xfrm>
            <a:prstGeom prst="flowChartManualOperation">
              <a:avLst/>
            </a:prstGeom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6" name="Operazione manuale 4">
              <a:extLst>
                <a:ext uri="{FF2B5EF4-FFF2-40B4-BE49-F238E27FC236}">
                  <a16:creationId xmlns:a16="http://schemas.microsoft.com/office/drawing/2014/main" id="{584B4A0F-0357-0E03-4E21-E30DBA636963}"/>
                </a:ext>
              </a:extLst>
            </p:cNvPr>
            <p:cNvSpPr txBox="1"/>
            <p:nvPr/>
          </p:nvSpPr>
          <p:spPr>
            <a:xfrm>
              <a:off x="5718189" y="703051"/>
              <a:ext cx="5291069" cy="21091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8900" tIns="0" rIns="88900" bIns="0" numCol="1" spcCol="1270" anchor="ctr" anchorCtr="0">
              <a:noAutofit/>
            </a:bodyPr>
            <a:lstStyle/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1400" i="0" kern="1200" dirty="0">
                  <a:solidFill>
                    <a:schemeClr val="accent1"/>
                  </a:solidFill>
                  <a:effectLst/>
                  <a:latin typeface="Helvetica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Quando di parla di </a:t>
              </a:r>
              <a:r>
                <a:rPr lang="it-IT" sz="1400" b="1" i="0" kern="1200" dirty="0">
                  <a:solidFill>
                    <a:schemeClr val="accent1"/>
                  </a:solidFill>
                  <a:effectLst/>
                  <a:latin typeface="Helvetica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turismo rurale </a:t>
              </a:r>
              <a:r>
                <a:rPr lang="it-IT" sz="1400" i="0" kern="1200" dirty="0">
                  <a:solidFill>
                    <a:schemeClr val="accent1"/>
                  </a:solidFill>
                  <a:effectLst/>
                  <a:latin typeface="Helvetica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vanno presi in carico  tutti quegli interventi, che concorrono, in modo diretto e indiretto, alla formazione di un contesto territoriale idoneo a innescare e accompagnare potenziali asset turistici. </a:t>
              </a:r>
              <a:endParaRPr lang="it-IT" sz="1400" i="0" kern="1200" dirty="0">
                <a:solidFill>
                  <a:schemeClr val="accent1"/>
                </a:solidFill>
              </a:endParaRPr>
            </a:p>
          </p:txBody>
        </p:sp>
      </p:grpSp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id="{F7AE5253-FC1D-3CB2-8007-B9C3B83928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8140806"/>
              </p:ext>
            </p:extLst>
          </p:nvPr>
        </p:nvGraphicFramePr>
        <p:xfrm>
          <a:off x="984146" y="615541"/>
          <a:ext cx="7446176" cy="3072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8" name="Gruppo 7">
            <a:extLst>
              <a:ext uri="{FF2B5EF4-FFF2-40B4-BE49-F238E27FC236}">
                <a16:creationId xmlns:a16="http://schemas.microsoft.com/office/drawing/2014/main" id="{492CE7A5-C531-7AE6-4C9B-58BE46E21B6B}"/>
              </a:ext>
            </a:extLst>
          </p:cNvPr>
          <p:cNvGrpSpPr/>
          <p:nvPr/>
        </p:nvGrpSpPr>
        <p:grpSpPr>
          <a:xfrm>
            <a:off x="8953500" y="698103"/>
            <a:ext cx="3071772" cy="2849884"/>
            <a:chOff x="5259334" y="-1"/>
            <a:chExt cx="3448116" cy="3515253"/>
          </a:xfrm>
        </p:grpSpPr>
        <p:sp>
          <p:nvSpPr>
            <p:cNvPr id="9" name="Operazione manuale 8">
              <a:extLst>
                <a:ext uri="{FF2B5EF4-FFF2-40B4-BE49-F238E27FC236}">
                  <a16:creationId xmlns:a16="http://schemas.microsoft.com/office/drawing/2014/main" id="{FC5ABAE5-08B1-FC53-F648-1A5D6BC79134}"/>
                </a:ext>
              </a:extLst>
            </p:cNvPr>
            <p:cNvSpPr/>
            <p:nvPr/>
          </p:nvSpPr>
          <p:spPr>
            <a:xfrm rot="16200000">
              <a:off x="5225765" y="33568"/>
              <a:ext cx="3515253" cy="3448116"/>
            </a:xfrm>
            <a:prstGeom prst="flowChartManualOperation">
              <a:avLst/>
            </a:prstGeom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0" name="Operazione manuale 4">
              <a:extLst>
                <a:ext uri="{FF2B5EF4-FFF2-40B4-BE49-F238E27FC236}">
                  <a16:creationId xmlns:a16="http://schemas.microsoft.com/office/drawing/2014/main" id="{318CE74A-D9CA-FDEA-27F5-C217C8486D3C}"/>
                </a:ext>
              </a:extLst>
            </p:cNvPr>
            <p:cNvSpPr txBox="1"/>
            <p:nvPr/>
          </p:nvSpPr>
          <p:spPr>
            <a:xfrm>
              <a:off x="5412963" y="751686"/>
              <a:ext cx="3140858" cy="21820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0" tIns="0" rIns="101600" bIns="0" numCol="1" spcCol="1270" anchor="ctr" anchorCtr="0">
              <a:noAutofit/>
            </a:bodyPr>
            <a:lstStyle/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1600" b="1" kern="1200" dirty="0">
                  <a:solidFill>
                    <a:schemeClr val="accent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Complicano</a:t>
              </a:r>
              <a:r>
                <a:rPr lang="it-IT" sz="1600" kern="1200" dirty="0">
                  <a:solidFill>
                    <a:schemeClr val="accent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ma anche </a:t>
              </a:r>
              <a:r>
                <a:rPr lang="it-IT" sz="1600" b="1" i="1" kern="1200" dirty="0">
                  <a:solidFill>
                    <a:schemeClr val="accent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arricchiscon</a:t>
              </a:r>
              <a:r>
                <a:rPr lang="it-IT" sz="1600" b="1" kern="1200" dirty="0">
                  <a:solidFill>
                    <a:schemeClr val="accent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o</a:t>
              </a:r>
              <a:r>
                <a:rPr lang="it-IT" sz="1600" kern="1200" dirty="0">
                  <a:solidFill>
                    <a:schemeClr val="accent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le analisi: turismo differenziato diventa utile a comprendere il ruolo che questo settore può svolgere nei percorsi di </a:t>
              </a:r>
              <a:r>
                <a:rPr lang="it-IT" sz="1600" b="1" i="1" kern="1200" dirty="0">
                  <a:solidFill>
                    <a:schemeClr val="accent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sviluppo territoriale</a:t>
              </a:r>
              <a:r>
                <a:rPr lang="it-IT" sz="1600" b="1" i="1" kern="1200" dirty="0">
                  <a:solidFill>
                    <a:schemeClr val="accent1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it-IT" sz="1600" kern="1200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1600" kern="1200" dirty="0"/>
            </a:p>
          </p:txBody>
        </p:sp>
      </p:grp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38F53E52-B035-53F3-8928-4EEAE2B4ABA2}"/>
              </a:ext>
            </a:extLst>
          </p:cNvPr>
          <p:cNvSpPr txBox="1"/>
          <p:nvPr/>
        </p:nvSpPr>
        <p:spPr>
          <a:xfrm>
            <a:off x="134173" y="860329"/>
            <a:ext cx="29471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 </a:t>
            </a:r>
            <a:r>
              <a:rPr lang="it-IT" sz="1400" b="1" dirty="0"/>
              <a:t>ANALISI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C8F188C-61AE-2181-9416-AC15547F1A9F}"/>
              </a:ext>
            </a:extLst>
          </p:cNvPr>
          <p:cNvSpPr txBox="1"/>
          <p:nvPr/>
        </p:nvSpPr>
        <p:spPr>
          <a:xfrm>
            <a:off x="187785" y="4181789"/>
            <a:ext cx="29471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 </a:t>
            </a:r>
            <a:r>
              <a:rPr lang="it-IT" sz="1400" b="1" dirty="0"/>
              <a:t>PRATICA</a:t>
            </a:r>
          </a:p>
        </p:txBody>
      </p:sp>
    </p:spTree>
    <p:extLst>
      <p:ext uri="{BB962C8B-B14F-4D97-AF65-F5344CB8AC3E}">
        <p14:creationId xmlns:p14="http://schemas.microsoft.com/office/powerpoint/2010/main" val="4142216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ccia a destra rientrata 3">
            <a:extLst>
              <a:ext uri="{FF2B5EF4-FFF2-40B4-BE49-F238E27FC236}">
                <a16:creationId xmlns:a16="http://schemas.microsoft.com/office/drawing/2014/main" id="{97EBABA8-7EBC-DFED-7973-240CB5A3B984}"/>
              </a:ext>
            </a:extLst>
          </p:cNvPr>
          <p:cNvSpPr/>
          <p:nvPr/>
        </p:nvSpPr>
        <p:spPr>
          <a:xfrm>
            <a:off x="93536" y="1727897"/>
            <a:ext cx="12004927" cy="733663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fr-FR" b="1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1BD5A7-88A6-87A1-9E12-35216251688E}"/>
              </a:ext>
            </a:extLst>
          </p:cNvPr>
          <p:cNvSpPr txBox="1">
            <a:spLocks/>
          </p:cNvSpPr>
          <p:nvPr/>
        </p:nvSpPr>
        <p:spPr>
          <a:xfrm>
            <a:off x="3254886" y="1653764"/>
            <a:ext cx="1489306" cy="648072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it-IT" sz="1200" b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it-IT" sz="18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b="1" dirty="0">
                <a:solidFill>
                  <a:schemeClr val="bg1"/>
                </a:solidFill>
              </a:rPr>
              <a:t>DIFFUSIONE</a:t>
            </a:r>
            <a:r>
              <a:rPr lang="it-IT" sz="1600" b="1" dirty="0"/>
              <a:t>		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4A7BCCAB-9EAE-B942-A8DD-D9A2FF2168CD}"/>
              </a:ext>
            </a:extLst>
          </p:cNvPr>
          <p:cNvSpPr txBox="1">
            <a:spLocks/>
          </p:cNvSpPr>
          <p:nvPr/>
        </p:nvSpPr>
        <p:spPr>
          <a:xfrm>
            <a:off x="3097368" y="846829"/>
            <a:ext cx="1859558" cy="1096323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LEADER II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(1994-1999)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Zone svantaggiate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A12F6BAE-8126-45EC-41FA-6B6E9BEB186F}"/>
              </a:ext>
            </a:extLst>
          </p:cNvPr>
          <p:cNvSpPr txBox="1">
            <a:spLocks/>
          </p:cNvSpPr>
          <p:nvPr/>
        </p:nvSpPr>
        <p:spPr>
          <a:xfrm>
            <a:off x="7600997" y="773394"/>
            <a:ext cx="1531236" cy="792088"/>
          </a:xfrm>
          <a:solidFill>
            <a:schemeClr val="accent3">
              <a:lumMod val="75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LEADER Asse IV  (2007-2013)	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136F5A60-20AD-586B-7EC9-33940E93513A}"/>
              </a:ext>
            </a:extLst>
          </p:cNvPr>
          <p:cNvSpPr txBox="1">
            <a:spLocks/>
          </p:cNvSpPr>
          <p:nvPr/>
        </p:nvSpPr>
        <p:spPr>
          <a:xfrm>
            <a:off x="681510" y="630313"/>
            <a:ext cx="1800200" cy="79208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LEADER I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(1989_1993)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Zone svantaggiate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57572BCC-9377-6173-F99D-118BA830AEA4}"/>
              </a:ext>
            </a:extLst>
          </p:cNvPr>
          <p:cNvSpPr txBox="1">
            <a:spLocks/>
          </p:cNvSpPr>
          <p:nvPr/>
        </p:nvSpPr>
        <p:spPr>
          <a:xfrm>
            <a:off x="5279621" y="809025"/>
            <a:ext cx="1994885" cy="792088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LEADER +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(2000-2006)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Tutte le aree rurali</a:t>
            </a: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5814B321-B229-F36E-EBDE-5FEE170661E3}"/>
              </a:ext>
            </a:extLst>
          </p:cNvPr>
          <p:cNvSpPr txBox="1">
            <a:spLocks/>
          </p:cNvSpPr>
          <p:nvPr/>
        </p:nvSpPr>
        <p:spPr>
          <a:xfrm>
            <a:off x="9254351" y="739138"/>
            <a:ext cx="2256139" cy="792088"/>
          </a:xfrm>
          <a:solidFill>
            <a:schemeClr val="accent3">
              <a:lumMod val="75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LEADER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 MISURA 19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(2014-2020)</a:t>
            </a:r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E77884B6-A172-133A-9B95-4C12FA0FFEE0}"/>
              </a:ext>
            </a:extLst>
          </p:cNvPr>
          <p:cNvSpPr txBox="1">
            <a:spLocks/>
          </p:cNvSpPr>
          <p:nvPr/>
        </p:nvSpPr>
        <p:spPr>
          <a:xfrm>
            <a:off x="492814" y="1813488"/>
            <a:ext cx="2222695" cy="648072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it-IT" sz="1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b="1" dirty="0">
                <a:solidFill>
                  <a:schemeClr val="bg1"/>
                </a:solidFill>
              </a:rPr>
              <a:t>SPERIMENTAZIONE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b="1" dirty="0"/>
              <a:t>	</a:t>
            </a:r>
          </a:p>
        </p:txBody>
      </p:sp>
      <p:sp>
        <p:nvSpPr>
          <p:cNvPr id="10" name="Segnaposto contenuto 2">
            <a:extLst>
              <a:ext uri="{FF2B5EF4-FFF2-40B4-BE49-F238E27FC236}">
                <a16:creationId xmlns:a16="http://schemas.microsoft.com/office/drawing/2014/main" id="{EC7574D4-2769-6342-0EB2-348F5DF7B11E}"/>
              </a:ext>
            </a:extLst>
          </p:cNvPr>
          <p:cNvSpPr txBox="1">
            <a:spLocks/>
          </p:cNvSpPr>
          <p:nvPr/>
        </p:nvSpPr>
        <p:spPr>
          <a:xfrm>
            <a:off x="7565487" y="1665365"/>
            <a:ext cx="1728193" cy="648072"/>
          </a:xfrm>
          <a:solidFill>
            <a:schemeClr val="accent3">
              <a:lumMod val="75000"/>
            </a:schemeClr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it-IT" sz="1600" b="1" dirty="0"/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800" b="1" dirty="0">
                <a:solidFill>
                  <a:schemeClr val="bg1"/>
                </a:solidFill>
              </a:rPr>
              <a:t>MAINSTREAM</a:t>
            </a:r>
            <a:endParaRPr lang="it-IT" sz="1400" b="1" dirty="0">
              <a:solidFill>
                <a:schemeClr val="bg1"/>
              </a:solidFill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81F04F60-E1D6-D441-7F99-F4EF18194E75}"/>
              </a:ext>
            </a:extLst>
          </p:cNvPr>
          <p:cNvSpPr txBox="1">
            <a:spLocks/>
          </p:cNvSpPr>
          <p:nvPr/>
        </p:nvSpPr>
        <p:spPr>
          <a:xfrm>
            <a:off x="2919968" y="2400491"/>
            <a:ext cx="2911989" cy="894980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it-IT" sz="1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Turismo più sostenibile e allineato ai fabbisogni dei residenti/Turismo che recupera il legame con l’agricoltura		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D2C41677-E8C0-F3A9-F5A3-C69A4282282F}"/>
              </a:ext>
            </a:extLst>
          </p:cNvPr>
          <p:cNvSpPr txBox="1">
            <a:spLocks/>
          </p:cNvSpPr>
          <p:nvPr/>
        </p:nvSpPr>
        <p:spPr>
          <a:xfrm>
            <a:off x="504545" y="2578707"/>
            <a:ext cx="2427988" cy="648072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AE1E2D"/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it-IT" sz="1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b="1" dirty="0"/>
              <a:t>Funzione puramente ricettiva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400" b="1" dirty="0"/>
              <a:t>	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8040ABA6-4030-23D6-08B4-6D6F746CCA28}"/>
              </a:ext>
            </a:extLst>
          </p:cNvPr>
          <p:cNvSpPr txBox="1">
            <a:spLocks/>
          </p:cNvSpPr>
          <p:nvPr/>
        </p:nvSpPr>
        <p:spPr>
          <a:xfrm>
            <a:off x="5940395" y="2561879"/>
            <a:ext cx="2023575" cy="648072"/>
          </a:xfrm>
          <a:solidFill>
            <a:schemeClr val="accent3">
              <a:lumMod val="75000"/>
            </a:schemeClr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it-IT" sz="1600" b="1" dirty="0"/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600" b="1" dirty="0"/>
              <a:t>Nuove forme di turismo, più slow,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it-IT" sz="1400" b="1" dirty="0"/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AA8D2F98-E2C2-BBA2-576C-32E3FD22ED3D}"/>
              </a:ext>
            </a:extLst>
          </p:cNvPr>
          <p:cNvSpPr txBox="1">
            <a:spLocks/>
          </p:cNvSpPr>
          <p:nvPr/>
        </p:nvSpPr>
        <p:spPr>
          <a:xfrm>
            <a:off x="504545" y="3650372"/>
            <a:ext cx="2592823" cy="648072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AE1E2D"/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it-IT" sz="1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dirty="0"/>
              <a:t>Creazione/riqualificazione degli alloggi </a:t>
            </a:r>
            <a:r>
              <a:rPr lang="it-IT" sz="1400" b="1" dirty="0"/>
              <a:t>	</a:t>
            </a:r>
          </a:p>
        </p:txBody>
      </p:sp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6A11409E-6249-E354-9550-CE382FE53617}"/>
              </a:ext>
            </a:extLst>
          </p:cNvPr>
          <p:cNvSpPr txBox="1">
            <a:spLocks/>
          </p:cNvSpPr>
          <p:nvPr/>
        </p:nvSpPr>
        <p:spPr>
          <a:xfrm>
            <a:off x="3079835" y="3837843"/>
            <a:ext cx="2711318" cy="648072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it-IT" sz="1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600" dirty="0"/>
              <a:t>Itinerari enogastronomici, valorizzazione delle produzioni locali</a:t>
            </a:r>
            <a:r>
              <a:rPr lang="it-IT" sz="1600" b="1" dirty="0"/>
              <a:t>		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1713F559-3F5A-A9BA-0E34-F5643E68BA35}"/>
              </a:ext>
            </a:extLst>
          </p:cNvPr>
          <p:cNvSpPr txBox="1">
            <a:spLocks/>
          </p:cNvSpPr>
          <p:nvPr/>
        </p:nvSpPr>
        <p:spPr>
          <a:xfrm>
            <a:off x="6038296" y="3897657"/>
            <a:ext cx="2023575" cy="648072"/>
          </a:xfrm>
          <a:solidFill>
            <a:schemeClr val="accent3">
              <a:lumMod val="75000"/>
            </a:schemeClr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it-IT" sz="1600" b="1" dirty="0"/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600" dirty="0"/>
              <a:t>Outdoor, forme di turismo accessibile e mobilità lenta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it-IT" sz="1400" b="1" dirty="0"/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id="{05E7FE12-A8C5-8F11-4594-504C73CFB98F}"/>
              </a:ext>
            </a:extLst>
          </p:cNvPr>
          <p:cNvSpPr txBox="1">
            <a:spLocks/>
          </p:cNvSpPr>
          <p:nvPr/>
        </p:nvSpPr>
        <p:spPr>
          <a:xfrm>
            <a:off x="8594126" y="2613150"/>
            <a:ext cx="3002841" cy="806370"/>
          </a:xfrm>
          <a:solidFill>
            <a:schemeClr val="accent3">
              <a:lumMod val="75000"/>
            </a:schemeClr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it-IT" sz="16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600" b="1" dirty="0"/>
              <a:t>Realizzazione di infrastrutture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600" b="1" dirty="0"/>
              <a:t>per migliorare l’accessibilità al territorio e connessione con l’ambiente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it-IT" sz="1400" b="1" dirty="0"/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165C0189-B26E-3F39-A842-2BF270FF6F2E}"/>
              </a:ext>
            </a:extLst>
          </p:cNvPr>
          <p:cNvSpPr txBox="1">
            <a:spLocks/>
          </p:cNvSpPr>
          <p:nvPr/>
        </p:nvSpPr>
        <p:spPr>
          <a:xfrm>
            <a:off x="8309014" y="3897657"/>
            <a:ext cx="3789449" cy="2669780"/>
          </a:xfrm>
          <a:solidFill>
            <a:schemeClr val="accent3">
              <a:lumMod val="75000"/>
            </a:schemeClr>
          </a:solidFill>
          <a:ln>
            <a:solidFill>
              <a:srgbClr val="108170"/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it-IT" sz="1600" b="1" dirty="0"/>
          </a:p>
          <a:p>
            <a:pPr marL="182563" indent="-182563">
              <a:spcBef>
                <a:spcPts val="0"/>
              </a:spcBef>
              <a:buNone/>
            </a:pPr>
            <a:r>
              <a:rPr lang="it-IT" sz="1600" kern="1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it-IT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Itinerari per la promozione e lo sviluppo di reti tematiche sentieristica</a:t>
            </a:r>
            <a:r>
              <a:rPr lang="it-IT" sz="1600" kern="1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ciclovie, ciclopedonali, </a:t>
            </a:r>
          </a:p>
          <a:p>
            <a:pPr marL="182563" indent="-182563">
              <a:spcBef>
                <a:spcPts val="0"/>
              </a:spcBef>
              <a:buNone/>
            </a:pPr>
            <a:r>
              <a:rPr lang="it-IT" sz="1600" kern="1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it-IT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Creazione di reti intermodali (</a:t>
            </a:r>
            <a:r>
              <a:rPr lang="it-IT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bici+barca+treno+bus</a:t>
            </a:r>
            <a:r>
              <a:rPr lang="it-IT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2563" indent="-182563">
              <a:spcBef>
                <a:spcPts val="0"/>
              </a:spcBef>
              <a:buFontTx/>
              <a:buChar char="-"/>
            </a:pPr>
            <a:r>
              <a:rPr lang="it-IT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Qualificazione e miglioramento fruizione di spazi naturali, vie d'acqua, aree storico-archeologico e aree pubbliche a fini turistici, ricreativi, sociali</a:t>
            </a:r>
          </a:p>
          <a:p>
            <a:pPr marL="182563" indent="-182563">
              <a:spcBef>
                <a:spcPts val="0"/>
              </a:spcBef>
              <a:buNone/>
            </a:pPr>
            <a:r>
              <a:rPr lang="it-IT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-  Fruizione pubblica in infrastrutture ricreative di piccola scala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it-IT" sz="1400" b="1" dirty="0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020974F1-1955-F3B8-C7BC-3072EA124934}"/>
              </a:ext>
            </a:extLst>
          </p:cNvPr>
          <p:cNvSpPr txBox="1"/>
          <p:nvPr/>
        </p:nvSpPr>
        <p:spPr>
          <a:xfrm>
            <a:off x="285149" y="5412850"/>
            <a:ext cx="7707087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b="1" dirty="0"/>
              <a:t>Formare e informare </a:t>
            </a:r>
            <a:r>
              <a:rPr lang="it-IT" sz="1600" dirty="0"/>
              <a:t>gli operatori locali per la creazione di un’offerta sostenibile; (linee guida, disciplinari, certificazioni,)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156F0B62-58FE-ECCB-0A18-C6A309D4159E}"/>
              </a:ext>
            </a:extLst>
          </p:cNvPr>
          <p:cNvSpPr txBox="1"/>
          <p:nvPr/>
        </p:nvSpPr>
        <p:spPr>
          <a:xfrm>
            <a:off x="277421" y="6023068"/>
            <a:ext cx="7707086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b="1" dirty="0"/>
              <a:t>Sensibilizzare e formare i turisti </a:t>
            </a:r>
            <a:r>
              <a:rPr lang="it-IT" sz="1600" dirty="0"/>
              <a:t>per favorire una fruizione del territorio sostenibile e consapevole (la fruizione sostenibile dei boschi </a:t>
            </a:r>
            <a:r>
              <a:rPr lang="it-IT" sz="1600" dirty="0" err="1"/>
              <a:t>ecc</a:t>
            </a:r>
            <a:r>
              <a:rPr lang="it-IT" sz="1600" dirty="0"/>
              <a:t>…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70FB7814-2EEB-243E-59A4-702F476D16F2}"/>
              </a:ext>
            </a:extLst>
          </p:cNvPr>
          <p:cNvSpPr txBox="1"/>
          <p:nvPr/>
        </p:nvSpPr>
        <p:spPr>
          <a:xfrm>
            <a:off x="256883" y="4815992"/>
            <a:ext cx="7707087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it-IT" sz="1600" b="1" kern="100" dirty="0">
                <a:latin typeface="Calibri Light" panose="020F03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1600" dirty="0"/>
              <a:t>nterventi per il miglioramento degli impianti, la </a:t>
            </a:r>
            <a:r>
              <a:rPr lang="it-IT" sz="1600" b="1" dirty="0"/>
              <a:t>riduzione dei fattori inquinant</a:t>
            </a:r>
            <a:r>
              <a:rPr lang="it-IT" sz="1600" dirty="0"/>
              <a:t>i e dei consumi energetici delle </a:t>
            </a:r>
            <a:r>
              <a:rPr lang="it-IT" sz="1600" dirty="0">
                <a:solidFill>
                  <a:schemeClr val="accent3">
                    <a:lumMod val="75000"/>
                  </a:schemeClr>
                </a:solidFill>
              </a:rPr>
              <a:t>strutture</a:t>
            </a:r>
          </a:p>
        </p:txBody>
      </p:sp>
      <p:sp>
        <p:nvSpPr>
          <p:cNvPr id="22" name="Freccia in giù 21">
            <a:extLst>
              <a:ext uri="{FF2B5EF4-FFF2-40B4-BE49-F238E27FC236}">
                <a16:creationId xmlns:a16="http://schemas.microsoft.com/office/drawing/2014/main" id="{725A008A-C354-4379-F58F-0BE2CF3D3482}"/>
              </a:ext>
            </a:extLst>
          </p:cNvPr>
          <p:cNvSpPr/>
          <p:nvPr/>
        </p:nvSpPr>
        <p:spPr>
          <a:xfrm>
            <a:off x="1581610" y="3206862"/>
            <a:ext cx="261293" cy="604426"/>
          </a:xfrm>
          <a:prstGeom prst="down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in giù 22">
            <a:extLst>
              <a:ext uri="{FF2B5EF4-FFF2-40B4-BE49-F238E27FC236}">
                <a16:creationId xmlns:a16="http://schemas.microsoft.com/office/drawing/2014/main" id="{DC31F153-8304-5D6E-B17B-C9BF483E558F}"/>
              </a:ext>
            </a:extLst>
          </p:cNvPr>
          <p:cNvSpPr/>
          <p:nvPr/>
        </p:nvSpPr>
        <p:spPr>
          <a:xfrm>
            <a:off x="4212395" y="3434446"/>
            <a:ext cx="244226" cy="397356"/>
          </a:xfrm>
          <a:prstGeom prst="down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Freccia in giù 23">
            <a:extLst>
              <a:ext uri="{FF2B5EF4-FFF2-40B4-BE49-F238E27FC236}">
                <a16:creationId xmlns:a16="http://schemas.microsoft.com/office/drawing/2014/main" id="{27C3659D-FECD-6CE0-89AE-8B8E20FBA494}"/>
              </a:ext>
            </a:extLst>
          </p:cNvPr>
          <p:cNvSpPr/>
          <p:nvPr/>
        </p:nvSpPr>
        <p:spPr>
          <a:xfrm>
            <a:off x="6826450" y="3429000"/>
            <a:ext cx="244226" cy="395647"/>
          </a:xfrm>
          <a:prstGeom prst="down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Freccia in giù 24">
            <a:extLst>
              <a:ext uri="{FF2B5EF4-FFF2-40B4-BE49-F238E27FC236}">
                <a16:creationId xmlns:a16="http://schemas.microsoft.com/office/drawing/2014/main" id="{327B2CE3-5C30-877F-5C06-8FE552947189}"/>
              </a:ext>
            </a:extLst>
          </p:cNvPr>
          <p:cNvSpPr/>
          <p:nvPr/>
        </p:nvSpPr>
        <p:spPr>
          <a:xfrm>
            <a:off x="9979794" y="3380334"/>
            <a:ext cx="261293" cy="492977"/>
          </a:xfrm>
          <a:prstGeom prst="down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Titolo 1">
            <a:extLst>
              <a:ext uri="{FF2B5EF4-FFF2-40B4-BE49-F238E27FC236}">
                <a16:creationId xmlns:a16="http://schemas.microsoft.com/office/drawing/2014/main" id="{570B1C48-A4DC-5CED-81CD-357DA77B602E}"/>
              </a:ext>
            </a:extLst>
          </p:cNvPr>
          <p:cNvSpPr txBox="1">
            <a:spLocks/>
          </p:cNvSpPr>
          <p:nvPr/>
        </p:nvSpPr>
        <p:spPr>
          <a:xfrm>
            <a:off x="93535" y="56401"/>
            <a:ext cx="11924293" cy="5682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>
                <a:solidFill>
                  <a:srgbClr val="00B050"/>
                </a:solidFill>
              </a:rPr>
              <a:t>L’</a:t>
            </a:r>
            <a:r>
              <a:rPr lang="fr-FR" sz="2800" b="1" dirty="0" err="1">
                <a:solidFill>
                  <a:srgbClr val="00B050"/>
                </a:solidFill>
              </a:rPr>
              <a:t>evoluzione</a:t>
            </a:r>
            <a:r>
              <a:rPr lang="fr-FR" sz="2800" b="1" dirty="0">
                <a:solidFill>
                  <a:srgbClr val="00B050"/>
                </a:solidFill>
              </a:rPr>
              <a:t> </a:t>
            </a:r>
            <a:r>
              <a:rPr lang="fr-FR" sz="2800" b="1" dirty="0" err="1">
                <a:solidFill>
                  <a:srgbClr val="00B050"/>
                </a:solidFill>
              </a:rPr>
              <a:t>della</a:t>
            </a:r>
            <a:r>
              <a:rPr lang="fr-FR" sz="2800" b="1" dirty="0">
                <a:solidFill>
                  <a:srgbClr val="00B050"/>
                </a:solidFill>
              </a:rPr>
              <a:t> </a:t>
            </a:r>
            <a:r>
              <a:rPr lang="fr-FR" sz="2800" b="1" dirty="0" err="1">
                <a:solidFill>
                  <a:srgbClr val="00B050"/>
                </a:solidFill>
              </a:rPr>
              <a:t>complessità</a:t>
            </a:r>
            <a:r>
              <a:rPr lang="fr-FR" sz="2800" b="1" dirty="0">
                <a:solidFill>
                  <a:srgbClr val="00B050"/>
                </a:solidFill>
              </a:rPr>
              <a:t> </a:t>
            </a:r>
            <a:r>
              <a:rPr lang="fr-FR" sz="2800" b="1" dirty="0" err="1">
                <a:solidFill>
                  <a:srgbClr val="00B050"/>
                </a:solidFill>
              </a:rPr>
              <a:t>turismo</a:t>
            </a:r>
            <a:r>
              <a:rPr lang="fr-FR" sz="2800" b="1" dirty="0">
                <a:solidFill>
                  <a:srgbClr val="00B050"/>
                </a:solidFill>
              </a:rPr>
              <a:t> rurale </a:t>
            </a:r>
            <a:r>
              <a:rPr lang="fr-FR" sz="2800" b="1" dirty="0" err="1">
                <a:solidFill>
                  <a:srgbClr val="00B050"/>
                </a:solidFill>
              </a:rPr>
              <a:t>attraverso</a:t>
            </a:r>
            <a:r>
              <a:rPr lang="fr-FR" sz="2800" b="1" dirty="0">
                <a:solidFill>
                  <a:srgbClr val="00B050"/>
                </a:solidFill>
              </a:rPr>
              <a:t> l’</a:t>
            </a:r>
            <a:r>
              <a:rPr lang="fr-FR" sz="2800" b="1" dirty="0" err="1">
                <a:solidFill>
                  <a:srgbClr val="00B050"/>
                </a:solidFill>
              </a:rPr>
              <a:t>esperienza</a:t>
            </a:r>
            <a:r>
              <a:rPr lang="fr-FR" sz="2800" b="1" dirty="0">
                <a:solidFill>
                  <a:srgbClr val="00B050"/>
                </a:solidFill>
              </a:rPr>
              <a:t> LEADER</a:t>
            </a:r>
            <a:endParaRPr lang="fr-FR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294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7955FEA-14A3-4280-3CF9-9AD5C40C267D}"/>
              </a:ext>
            </a:extLst>
          </p:cNvPr>
          <p:cNvSpPr txBox="1"/>
          <p:nvPr/>
        </p:nvSpPr>
        <p:spPr>
          <a:xfrm>
            <a:off x="118470" y="136792"/>
            <a:ext cx="7412610" cy="3635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SERVIZI</a:t>
            </a:r>
            <a:r>
              <a:rPr lang="it-IT" sz="1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(presenza e qualità) </a:t>
            </a:r>
            <a:r>
              <a:rPr lang="it-IT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impattano su:</a:t>
            </a:r>
            <a:endParaRPr lang="it-IT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80975" lvl="1" indent="-180975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1400" b="1" kern="100" dirty="0"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Dimensione economica</a:t>
            </a:r>
            <a:r>
              <a:rPr lang="it-IT" sz="1400" kern="100" dirty="0"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efficienza cicli produttivi, redditività, mercato, filiera, promozione,  marketing, rete, ecc.</a:t>
            </a:r>
          </a:p>
          <a:p>
            <a:pPr marL="180975" lvl="1" indent="-180975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it-IT" sz="1400" kern="100" dirty="0">
              <a:latin typeface="Helvetica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1" indent="-180975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1400" b="1" kern="100" dirty="0">
                <a:latin typeface="Helvetica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Dimensione ambientale: </a:t>
            </a:r>
            <a:r>
              <a:rPr lang="it-IT" sz="1400" kern="100" dirty="0">
                <a:latin typeface="Helvetica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tutela/valorizzazione risorse naturali (limitati), sfida cambiamenti climatici, convivenza con fauna selvatica, ecc.</a:t>
            </a:r>
          </a:p>
          <a:p>
            <a:pPr marL="180975" lvl="1" indent="-180975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it-IT" sz="1400" b="1" kern="100" dirty="0">
              <a:latin typeface="Helvetica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80975" lvl="1" indent="-180975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1400" b="1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Dimensione socio-culturale</a:t>
            </a:r>
            <a:r>
              <a:rPr lang="it-IT" sz="1400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qualità della vita (</a:t>
            </a:r>
            <a:r>
              <a:rPr lang="it-IT" sz="1400" i="1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concetto pluridimensionale</a:t>
            </a:r>
            <a:r>
              <a:rPr lang="it-IT" sz="1400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che richiama la percezione, i comportamenti e le condizioni degli individui</a:t>
            </a:r>
            <a:r>
              <a:rPr lang="it-IT" sz="1400" kern="100" dirty="0"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400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400" i="1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variabilità in funzione dello status del soggetto – abitante, </a:t>
            </a:r>
            <a:r>
              <a:rPr lang="it-IT" sz="1400" i="1" kern="100" dirty="0" err="1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neoabitante</a:t>
            </a:r>
            <a:r>
              <a:rPr lang="it-IT" sz="1400" i="1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turista – dello spazio, del tempo e delle circostanze</a:t>
            </a:r>
            <a:r>
              <a:rPr lang="it-IT" sz="1400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0975" lvl="1" indent="-180975" algn="just">
              <a:lnSpc>
                <a:spcPct val="107000"/>
              </a:lnSpc>
            </a:pPr>
            <a:r>
              <a:rPr lang="it-IT" sz="1400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1400" kern="100" dirty="0"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algn="just">
              <a:lnSpc>
                <a:spcPct val="107000"/>
              </a:lnSpc>
            </a:pPr>
            <a:r>
              <a:rPr lang="it-IT" sz="1400" kern="100" dirty="0">
                <a:latin typeface="Helvetica" pitchFamily="34" charset="0"/>
                <a:cs typeface="Times New Roman" panose="02020603050405020304" pitchFamily="18" charset="0"/>
              </a:rPr>
              <a:t>Si tratta di dimensioni che non si escludono a vicenda ma, a loro volta, si rafforzano; di fatto, sono interconnessi, tanto che, in una prospettiva a lungo termine, nessuna delle tre può sussistere senza le altre. </a:t>
            </a:r>
          </a:p>
        </p:txBody>
      </p:sp>
      <p:sp>
        <p:nvSpPr>
          <p:cNvPr id="4" name="Freccia circolare a destra 3">
            <a:extLst>
              <a:ext uri="{FF2B5EF4-FFF2-40B4-BE49-F238E27FC236}">
                <a16:creationId xmlns:a16="http://schemas.microsoft.com/office/drawing/2014/main" id="{61893E12-FB89-842C-7418-A5E7A78E66AE}"/>
              </a:ext>
            </a:extLst>
          </p:cNvPr>
          <p:cNvSpPr/>
          <p:nvPr/>
        </p:nvSpPr>
        <p:spPr>
          <a:xfrm>
            <a:off x="1348117" y="4609197"/>
            <a:ext cx="2990858" cy="2206276"/>
          </a:xfrm>
          <a:prstGeom prst="curvedRightArrow">
            <a:avLst/>
          </a:prstGeom>
          <a:gradFill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5" name="Freccia circolare a sinistra 4">
            <a:extLst>
              <a:ext uri="{FF2B5EF4-FFF2-40B4-BE49-F238E27FC236}">
                <a16:creationId xmlns:a16="http://schemas.microsoft.com/office/drawing/2014/main" id="{97FA9D97-AC89-9724-B144-2913547C7C36}"/>
              </a:ext>
            </a:extLst>
          </p:cNvPr>
          <p:cNvSpPr/>
          <p:nvPr/>
        </p:nvSpPr>
        <p:spPr>
          <a:xfrm>
            <a:off x="7959448" y="4642649"/>
            <a:ext cx="2895002" cy="2136802"/>
          </a:xfrm>
          <a:prstGeom prst="curvedLeftArrow">
            <a:avLst/>
          </a:prstGeom>
          <a:gradFill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7629117-B4CD-84CA-D227-7714219427E3}"/>
              </a:ext>
            </a:extLst>
          </p:cNvPr>
          <p:cNvSpPr txBox="1"/>
          <p:nvPr/>
        </p:nvSpPr>
        <p:spPr>
          <a:xfrm>
            <a:off x="2729505" y="6055492"/>
            <a:ext cx="1095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SERVIZI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AE83CE9-B330-ABBC-D229-61EEA3BBA042}"/>
              </a:ext>
            </a:extLst>
          </p:cNvPr>
          <p:cNvSpPr txBox="1"/>
          <p:nvPr/>
        </p:nvSpPr>
        <p:spPr>
          <a:xfrm>
            <a:off x="8438508" y="6030695"/>
            <a:ext cx="1289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TURISMO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C2CC840-FA1B-AD2B-CA8A-EB0DBCCFDA03}"/>
              </a:ext>
            </a:extLst>
          </p:cNvPr>
          <p:cNvSpPr txBox="1"/>
          <p:nvPr/>
        </p:nvSpPr>
        <p:spPr>
          <a:xfrm>
            <a:off x="2729505" y="4849622"/>
            <a:ext cx="1281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TURISMO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1C07E7C-438C-045B-FDAE-907C790296B2}"/>
              </a:ext>
            </a:extLst>
          </p:cNvPr>
          <p:cNvSpPr txBox="1"/>
          <p:nvPr/>
        </p:nvSpPr>
        <p:spPr>
          <a:xfrm>
            <a:off x="8300680" y="4849622"/>
            <a:ext cx="1289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SERVIZI</a:t>
            </a:r>
          </a:p>
        </p:txBody>
      </p:sp>
      <p:sp>
        <p:nvSpPr>
          <p:cNvPr id="12" name="Callout: freccia bidirezionale orizzontale 11">
            <a:extLst>
              <a:ext uri="{FF2B5EF4-FFF2-40B4-BE49-F238E27FC236}">
                <a16:creationId xmlns:a16="http://schemas.microsoft.com/office/drawing/2014/main" id="{6E61E31F-83DA-5A6B-E3EC-97C716E0D851}"/>
              </a:ext>
            </a:extLst>
          </p:cNvPr>
          <p:cNvSpPr/>
          <p:nvPr/>
        </p:nvSpPr>
        <p:spPr>
          <a:xfrm>
            <a:off x="4215859" y="5184512"/>
            <a:ext cx="3637168" cy="1055646"/>
          </a:xfrm>
          <a:prstGeom prst="leftRightArrowCallou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TERRITORIO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CCEC1FD5-82ED-BDD1-40A2-DF84688E959C}"/>
              </a:ext>
            </a:extLst>
          </p:cNvPr>
          <p:cNvSpPr txBox="1"/>
          <p:nvPr/>
        </p:nvSpPr>
        <p:spPr>
          <a:xfrm>
            <a:off x="1492588" y="3917224"/>
            <a:ext cx="9083709" cy="473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t-IT" sz="2400" b="1" i="1" kern="0" dirty="0">
                <a:effectLst/>
                <a:latin typeface="Fira Sans Condensed Book"/>
                <a:ea typeface="Aptos" panose="020B0004020202020204" pitchFamily="34" charset="0"/>
                <a:cs typeface="Fira Sans Condensed Book"/>
              </a:rPr>
              <a:t>I servizi </a:t>
            </a:r>
            <a:r>
              <a:rPr lang="it-IT" sz="2400" b="1" i="1" kern="0" dirty="0">
                <a:latin typeface="Fira Sans Condensed Book"/>
                <a:ea typeface="Aptos" panose="020B0004020202020204" pitchFamily="34" charset="0"/>
                <a:cs typeface="Fira Sans Condensed Book"/>
              </a:rPr>
              <a:t>alimentano il</a:t>
            </a:r>
            <a:r>
              <a:rPr lang="it-IT" sz="2400" b="1" i="1" kern="0" dirty="0">
                <a:effectLst/>
                <a:latin typeface="Fira Sans Condensed Book"/>
                <a:ea typeface="Aptos" panose="020B0004020202020204" pitchFamily="34" charset="0"/>
                <a:cs typeface="Fira Sans Condensed Book"/>
              </a:rPr>
              <a:t> turismo, il turismo alimentano i servizi </a:t>
            </a:r>
            <a:endParaRPr lang="it-IT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Fira Sans Condensed Book"/>
            </a:endParaRPr>
          </a:p>
        </p:txBody>
      </p:sp>
      <p:sp>
        <p:nvSpPr>
          <p:cNvPr id="19" name="Freccia a destra 18">
            <a:extLst>
              <a:ext uri="{FF2B5EF4-FFF2-40B4-BE49-F238E27FC236}">
                <a16:creationId xmlns:a16="http://schemas.microsoft.com/office/drawing/2014/main" id="{CE2E5532-922F-696B-235A-4C29FED58599}"/>
              </a:ext>
            </a:extLst>
          </p:cNvPr>
          <p:cNvSpPr/>
          <p:nvPr/>
        </p:nvSpPr>
        <p:spPr>
          <a:xfrm>
            <a:off x="141153" y="3937898"/>
            <a:ext cx="1122039" cy="38892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a destra 21">
            <a:extLst>
              <a:ext uri="{FF2B5EF4-FFF2-40B4-BE49-F238E27FC236}">
                <a16:creationId xmlns:a16="http://schemas.microsoft.com/office/drawing/2014/main" id="{397EFAD2-102D-C859-61D7-4D62227D4DCC}"/>
              </a:ext>
            </a:extLst>
          </p:cNvPr>
          <p:cNvSpPr/>
          <p:nvPr/>
        </p:nvSpPr>
        <p:spPr>
          <a:xfrm rot="10800000">
            <a:off x="10249389" y="3961766"/>
            <a:ext cx="1192782" cy="40959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B8182A64-0974-484F-CCBA-FCFFF17A5E85}"/>
              </a:ext>
            </a:extLst>
          </p:cNvPr>
          <p:cNvSpPr txBox="1"/>
          <p:nvPr/>
        </p:nvSpPr>
        <p:spPr>
          <a:xfrm>
            <a:off x="7959448" y="78549"/>
            <a:ext cx="423255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AREE RURALI</a:t>
            </a:r>
          </a:p>
          <a:p>
            <a:pPr algn="just"/>
            <a:r>
              <a:rPr lang="it-IT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it-IT" sz="16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attori orografici, difficoltà in termini di accessibilità, lontananza da centri meglio serviti, politiche urbano centriche, </a:t>
            </a:r>
          </a:p>
          <a:p>
            <a:pPr algn="just"/>
            <a:endParaRPr lang="it-IT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it-I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it-IT" sz="1600" dirty="0">
              <a:solidFill>
                <a:srgbClr val="000000"/>
              </a:solidFill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it-IT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Criticità nella copertura e nell’accessibilità dei servizi</a:t>
            </a:r>
          </a:p>
          <a:p>
            <a:pPr algn="just"/>
            <a:endParaRPr lang="it-IT" sz="1600" dirty="0">
              <a:solidFill>
                <a:srgbClr val="000000"/>
              </a:solidFill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it-IT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it-IT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it-IT" sz="1600" dirty="0">
              <a:solidFill>
                <a:srgbClr val="0000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it-IT" sz="1600" dirty="0">
              <a:solidFill>
                <a:srgbClr val="000000"/>
              </a:solidFill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it-IT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Creazione di vere e proprie </a:t>
            </a:r>
            <a:r>
              <a:rPr lang="it-IT" sz="20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iniquità territoriali 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2" name="Freccia destra rientrata 1">
            <a:extLst>
              <a:ext uri="{FF2B5EF4-FFF2-40B4-BE49-F238E27FC236}">
                <a16:creationId xmlns:a16="http://schemas.microsoft.com/office/drawing/2014/main" id="{AE78E79B-E7AD-DE06-F91C-4BCFC0A39DCE}"/>
              </a:ext>
            </a:extLst>
          </p:cNvPr>
          <p:cNvSpPr/>
          <p:nvPr/>
        </p:nvSpPr>
        <p:spPr>
          <a:xfrm rot="5400000">
            <a:off x="9926340" y="2274686"/>
            <a:ext cx="583196" cy="568275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destra rientrata 5">
            <a:extLst>
              <a:ext uri="{FF2B5EF4-FFF2-40B4-BE49-F238E27FC236}">
                <a16:creationId xmlns:a16="http://schemas.microsoft.com/office/drawing/2014/main" id="{6CA428C4-8EC9-AB3B-844E-6D9C453A93BD}"/>
              </a:ext>
            </a:extLst>
          </p:cNvPr>
          <p:cNvSpPr/>
          <p:nvPr/>
        </p:nvSpPr>
        <p:spPr>
          <a:xfrm rot="5400000">
            <a:off x="9857735" y="1046274"/>
            <a:ext cx="583196" cy="635180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6780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B4D62CB5-C9EB-6D84-68B5-7F062777430A}"/>
              </a:ext>
            </a:extLst>
          </p:cNvPr>
          <p:cNvSpPr/>
          <p:nvPr/>
        </p:nvSpPr>
        <p:spPr>
          <a:xfrm>
            <a:off x="7133953" y="1908265"/>
            <a:ext cx="4903594" cy="22924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it-IT" sz="2000" b="1" dirty="0">
                <a:solidFill>
                  <a:srgbClr val="002060"/>
                </a:solidFill>
              </a:rPr>
              <a:t>INFRASTRUTTURE DI SERVIZIO AL TURISMO</a:t>
            </a:r>
            <a:r>
              <a:rPr lang="it-IT" sz="2400" dirty="0">
                <a:solidFill>
                  <a:srgbClr val="002060"/>
                </a:solidFill>
              </a:rPr>
              <a:t>… </a:t>
            </a:r>
            <a:r>
              <a:rPr lang="it-IT" sz="1600" b="1" dirty="0">
                <a:solidFill>
                  <a:srgbClr val="002060"/>
                </a:solidFill>
              </a:rPr>
              <a:t>e alla comunità 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</a:rPr>
              <a:t>conservazione e riqualificazione dei centri storici (immobili di pregio storico e architettonico, fontane, aree mercatali, spazi verdi, ecc.)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</a:rPr>
              <a:t>accesso ai centri abitati (pavimentazione, segnaletica)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</a:rPr>
              <a:t>animazione e di sensibilizzazione 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</a:rPr>
              <a:t>recupero di manufatti tradizionali connessi alle pratiche agricole e del paesaggio rurale (muretti a secco, vecchi mulini e frantoi, </a:t>
            </a:r>
            <a:r>
              <a:rPr lang="it-IT" sz="1200" dirty="0" err="1">
                <a:solidFill>
                  <a:srgbClr val="002060"/>
                </a:solidFill>
              </a:rPr>
              <a:t>ecc</a:t>
            </a:r>
            <a:r>
              <a:rPr lang="it-IT" sz="12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99D9F205-DF1B-FE64-CFEE-1D8781F783FC}"/>
              </a:ext>
            </a:extLst>
          </p:cNvPr>
          <p:cNvSpPr/>
          <p:nvPr/>
        </p:nvSpPr>
        <p:spPr>
          <a:xfrm>
            <a:off x="673279" y="2170582"/>
            <a:ext cx="4693770" cy="302988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it-IT" sz="2000" b="1" dirty="0">
                <a:solidFill>
                  <a:schemeClr val="accent2">
                    <a:lumMod val="50000"/>
                  </a:schemeClr>
                </a:solidFill>
              </a:rPr>
              <a:t>SERVIZI A SUPPORTO DELL’IMPRESA </a:t>
            </a:r>
          </a:p>
          <a:p>
            <a:pPr algn="ctr" eaLnBrk="1" hangingPunct="1">
              <a:defRPr/>
            </a:pPr>
            <a:r>
              <a:rPr lang="it-IT" sz="2000" b="1" dirty="0">
                <a:solidFill>
                  <a:schemeClr val="accent2">
                    <a:lumMod val="50000"/>
                  </a:schemeClr>
                </a:solidFill>
              </a:rPr>
              <a:t>TURISTICA </a:t>
            </a:r>
            <a:endParaRPr lang="it-IT" sz="22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171450" indent="-171450" algn="just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chemeClr val="accent2">
                    <a:lumMod val="50000"/>
                  </a:schemeClr>
                </a:solidFill>
              </a:rPr>
              <a:t>diversificazione economica delle aziende agricole (agriturismo, agricampeggio, </a:t>
            </a:r>
            <a:r>
              <a:rPr lang="it-IT" sz="1200" dirty="0" err="1">
                <a:solidFill>
                  <a:schemeClr val="accent2">
                    <a:lumMod val="50000"/>
                  </a:schemeClr>
                </a:solidFill>
              </a:rPr>
              <a:t>ippoturismo</a:t>
            </a:r>
            <a:r>
              <a:rPr lang="it-IT" sz="1200" dirty="0">
                <a:solidFill>
                  <a:schemeClr val="accent2">
                    <a:lumMod val="50000"/>
                  </a:schemeClr>
                </a:solidFill>
              </a:rPr>
              <a:t>); </a:t>
            </a:r>
          </a:p>
          <a:p>
            <a:pPr marL="171450" indent="-171450" algn="just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chemeClr val="accent2">
                    <a:lumMod val="50000"/>
                  </a:schemeClr>
                </a:solidFill>
              </a:rPr>
              <a:t>imprese turistiche (</a:t>
            </a:r>
            <a:r>
              <a:rPr lang="it-IT" sz="1200" dirty="0" err="1">
                <a:solidFill>
                  <a:schemeClr val="accent2">
                    <a:lumMod val="50000"/>
                  </a:schemeClr>
                </a:solidFill>
              </a:rPr>
              <a:t>b&amp;b</a:t>
            </a:r>
            <a:r>
              <a:rPr lang="it-IT" sz="1200" dirty="0">
                <a:solidFill>
                  <a:schemeClr val="accent2">
                    <a:lumMod val="50000"/>
                  </a:schemeClr>
                </a:solidFill>
              </a:rPr>
              <a:t>, Tour Operator, ecc.)</a:t>
            </a:r>
          </a:p>
          <a:p>
            <a:pPr marL="171450" indent="-171450" algn="just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chemeClr val="accent2">
                    <a:lumMod val="50000"/>
                  </a:schemeClr>
                </a:solidFill>
              </a:rPr>
              <a:t>infrastrutture di piccola scala (sentieristica, segnaletica, creazione di punti informativi);</a:t>
            </a:r>
          </a:p>
          <a:p>
            <a:pPr marL="171450" indent="-171450" algn="just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chemeClr val="accent2">
                    <a:lumMod val="50000"/>
                  </a:schemeClr>
                </a:solidFill>
              </a:rPr>
              <a:t>infrastrutture ricreative e sportive</a:t>
            </a:r>
          </a:p>
          <a:p>
            <a:pPr marL="171450" indent="-171450" algn="just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chemeClr val="accent2">
                    <a:lumMod val="50000"/>
                  </a:schemeClr>
                </a:solidFill>
              </a:rPr>
              <a:t>piccola ricettività (rifugi, area sosta per camper</a:t>
            </a:r>
          </a:p>
          <a:p>
            <a:pPr marL="171450" indent="-171450" algn="just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chemeClr val="accent2">
                    <a:lumMod val="50000"/>
                  </a:schemeClr>
                </a:solidFill>
              </a:rPr>
              <a:t> reti pubbliche e private di offerta turistica;)</a:t>
            </a:r>
          </a:p>
          <a:p>
            <a:pPr marL="171450" indent="-171450" algn="just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chemeClr val="accent2">
                    <a:lumMod val="50000"/>
                  </a:schemeClr>
                </a:solidFill>
              </a:rPr>
              <a:t>sviluppo e commercializzazione servizi turistici (pacchetti turistici,  siti web, ecc.).</a:t>
            </a:r>
          </a:p>
          <a:p>
            <a:pPr marL="171450" indent="-171450" algn="just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chemeClr val="accent2">
                    <a:lumMod val="50000"/>
                  </a:schemeClr>
                </a:solidFill>
              </a:rPr>
              <a:t>…..</a:t>
            </a:r>
          </a:p>
          <a:p>
            <a:pPr marL="171450" indent="-171450" algn="just" eaLnBrk="1" hangingPunct="1">
              <a:buFont typeface="Arial" panose="020B0604020202020204" pitchFamily="34" charset="0"/>
              <a:buChar char="•"/>
              <a:defRPr/>
            </a:pPr>
            <a:endParaRPr lang="it-IT" sz="1200" dirty="0">
              <a:solidFill>
                <a:schemeClr val="accent2">
                  <a:lumMod val="50000"/>
                </a:schemeClr>
              </a:solidFill>
            </a:endParaRPr>
          </a:p>
          <a:p>
            <a:pPr algn="just" eaLnBrk="1" hangingPunct="1">
              <a:defRPr/>
            </a:pPr>
            <a:endParaRPr lang="it-IT" sz="1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AE83EA9D-2A6D-CBEC-D6EE-4DD080AF58D2}"/>
              </a:ext>
            </a:extLst>
          </p:cNvPr>
          <p:cNvSpPr/>
          <p:nvPr/>
        </p:nvSpPr>
        <p:spPr>
          <a:xfrm>
            <a:off x="6414790" y="4424042"/>
            <a:ext cx="5014088" cy="243395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it-IT" b="1" dirty="0">
                <a:solidFill>
                  <a:srgbClr val="002060"/>
                </a:solidFill>
              </a:rPr>
              <a:t>INFRASTRUTTURE DI SERVIZIO ALLA COMUNITA’ … e al turista</a:t>
            </a:r>
          </a:p>
          <a:p>
            <a:pPr algn="ctr" eaLnBrk="1" hangingPunct="1">
              <a:defRPr/>
            </a:pPr>
            <a:r>
              <a:rPr lang="it-IT" b="1" dirty="0">
                <a:solidFill>
                  <a:srgbClr val="002060"/>
                </a:solidFill>
              </a:rPr>
              <a:t> (</a:t>
            </a:r>
            <a:r>
              <a:rPr lang="it-IT" sz="1400" b="1" i="1" dirty="0">
                <a:solidFill>
                  <a:srgbClr val="002060"/>
                </a:solidFill>
              </a:rPr>
              <a:t>Pubblica utilità</a:t>
            </a:r>
            <a:r>
              <a:rPr lang="it-IT" b="1" dirty="0">
                <a:solidFill>
                  <a:srgbClr val="002060"/>
                </a:solidFill>
              </a:rPr>
              <a:t>)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</a:rPr>
              <a:t>ripristino e/o a messa in sicurezza della rete stradale;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</a:rPr>
              <a:t>opere di urbanizzazione primaria e gestione (gestione dei rifiuti urbani, gestione del servizio idrico e fognario, connettività digitale, accesso all’energia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</a:rPr>
              <a:t>servizi di mobilità (frequenza corsa e tratte servite)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</a:rPr>
              <a:t>servizi sociali generali, servizi di cura, socioeducativi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</a:rPr>
              <a:t>Servizi culturali (centri di aggregazione, cinema, teatro, etc.)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EC123E48-C784-32DA-A162-D34C0A2D0864}"/>
              </a:ext>
            </a:extLst>
          </p:cNvPr>
          <p:cNvSpPr txBox="1"/>
          <p:nvPr/>
        </p:nvSpPr>
        <p:spPr>
          <a:xfrm>
            <a:off x="903708" y="5797867"/>
            <a:ext cx="5416651" cy="9687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t-IT" sz="1400" kern="100" dirty="0"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it-IT" sz="1400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Servizi di più ampio respiro che hanno la finalità di migliorare la qualità della vita che persone che vivono le aree rurali</a:t>
            </a:r>
            <a:r>
              <a:rPr lang="it-IT" kern="100" dirty="0">
                <a:effectLst/>
                <a:latin typeface="Helvetica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it-IT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B8E1D7B-A95E-D7AE-ED97-1F08A081372D}"/>
              </a:ext>
            </a:extLst>
          </p:cNvPr>
          <p:cNvSpPr txBox="1"/>
          <p:nvPr/>
        </p:nvSpPr>
        <p:spPr>
          <a:xfrm>
            <a:off x="154453" y="722062"/>
            <a:ext cx="5416651" cy="128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400" kern="100" dirty="0">
                <a:latin typeface="Helvetica" pitchFamily="34" charset="0"/>
                <a:cs typeface="Times New Roman" panose="02020603050405020304" pitchFamily="18" charset="0"/>
              </a:rPr>
              <a:t>A</a:t>
            </a:r>
            <a:r>
              <a:rPr lang="it-IT" sz="2000" kern="100" dirty="0">
                <a:latin typeface="Helvetica" pitchFamily="34" charset="0"/>
                <a:cs typeface="Times New Roman" panose="02020603050405020304" pitchFamily="18" charset="0"/>
              </a:rPr>
              <a:t>) </a:t>
            </a:r>
            <a:r>
              <a:rPr lang="it-IT" kern="100" dirty="0">
                <a:latin typeface="Helvetica" pitchFamily="34" charset="0"/>
                <a:cs typeface="Times New Roman" panose="02020603050405020304" pitchFamily="18" charset="0"/>
              </a:rPr>
              <a:t>Servizi direttamente correlati all’esercizio turistico: attività di ricettività, ospitalità e accoglienza, Tour Operator, marketing, la gestione delle destinazioni turistiche …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6F3BD5A-BD24-C65B-6F0E-9CD8FE41BD73}"/>
              </a:ext>
            </a:extLst>
          </p:cNvPr>
          <p:cNvSpPr txBox="1"/>
          <p:nvPr/>
        </p:nvSpPr>
        <p:spPr>
          <a:xfrm>
            <a:off x="6467450" y="59233"/>
            <a:ext cx="5275345" cy="1849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kern="100" dirty="0">
                <a:latin typeface="Helvetica" pitchFamily="34" charset="0"/>
                <a:cs typeface="Times New Roman" panose="02020603050405020304" pitchFamily="18" charset="0"/>
              </a:rPr>
              <a:t>B) Servizi volti a sostenere l’infrastrutturazione (materiale e immateriale) turistica dei territori, e che, anche essi, hanno un impatto migliorativo sul contesto territoriale in termini naturalistici e paesaggistici, di infrastrutturazione, di servizi alle imprese.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2AC381C4-486E-FA94-18A7-EDEE148ECA6C}"/>
              </a:ext>
            </a:extLst>
          </p:cNvPr>
          <p:cNvSpPr txBox="1"/>
          <p:nvPr/>
        </p:nvSpPr>
        <p:spPr>
          <a:xfrm>
            <a:off x="673279" y="145602"/>
            <a:ext cx="5275345" cy="596766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t-IT" sz="3200" b="1" kern="100" dirty="0"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Turismo               </a:t>
            </a:r>
            <a:r>
              <a:rPr lang="it-IT" sz="3200" b="1" kern="100" dirty="0">
                <a:effectLst/>
                <a:latin typeface="Helvetica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Servizi</a:t>
            </a:r>
            <a:endParaRPr lang="it-IT" sz="32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Freccia bidirezionale orizzontale 11">
            <a:extLst>
              <a:ext uri="{FF2B5EF4-FFF2-40B4-BE49-F238E27FC236}">
                <a16:creationId xmlns:a16="http://schemas.microsoft.com/office/drawing/2014/main" id="{F55ABEF2-27E0-2689-C0C4-0D0F8C54A232}"/>
              </a:ext>
            </a:extLst>
          </p:cNvPr>
          <p:cNvSpPr/>
          <p:nvPr/>
        </p:nvSpPr>
        <p:spPr>
          <a:xfrm>
            <a:off x="2576718" y="268244"/>
            <a:ext cx="1151219" cy="409484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17953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EE8886-FAA0-52B1-FB27-D032A1B15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268C4895-DAB0-584D-B14A-65A4EFD94F4F}"/>
              </a:ext>
            </a:extLst>
          </p:cNvPr>
          <p:cNvSpPr txBox="1"/>
          <p:nvPr/>
        </p:nvSpPr>
        <p:spPr>
          <a:xfrm>
            <a:off x="156117" y="1216887"/>
            <a:ext cx="11920654" cy="4598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it-IT" sz="2400" b="1" dirty="0">
                <a:latin typeface="Calibri" panose="020F0502020204030204" pitchFamily="34" charset="0"/>
              </a:rPr>
              <a:t>COME </a:t>
            </a:r>
            <a:r>
              <a:rPr lang="it-IT" sz="2400" b="1">
                <a:latin typeface="Calibri" panose="020F0502020204030204" pitchFamily="34" charset="0"/>
              </a:rPr>
              <a:t>FAVORIRE LA </a:t>
            </a:r>
            <a:r>
              <a:rPr lang="it-IT" sz="2400" b="1" dirty="0">
                <a:latin typeface="Calibri" panose="020F0502020204030204" pitchFamily="34" charset="0"/>
              </a:rPr>
              <a:t>RELAZIONE CIRCOLARE FRA TURISMO E SERVIZI SUI TERRITORI</a:t>
            </a:r>
          </a:p>
          <a:p>
            <a:pPr>
              <a:spcBef>
                <a:spcPct val="20000"/>
              </a:spcBef>
            </a:pPr>
            <a:endParaRPr lang="it-IT" sz="2400" b="1" dirty="0">
              <a:latin typeface="Calibri" panose="020F0502020204030204" pitchFamily="34" charset="0"/>
            </a:endParaRPr>
          </a:p>
          <a:p>
            <a:pPr algn="just"/>
            <a:r>
              <a:rPr lang="it-IT" sz="2400" dirty="0"/>
              <a:t>Partiamo dall’analisi degli esempi concreti di </a:t>
            </a:r>
            <a:r>
              <a:rPr lang="it-IT" sz="2400" b="1" dirty="0"/>
              <a:t>pratiche turistiche</a:t>
            </a:r>
            <a:r>
              <a:rPr lang="it-IT" sz="2400" dirty="0"/>
              <a:t>: servizi di accoglienza, servizi a servizio della comunità e dei turisti, servizi di cura e benessere, servizi logistici, ecc.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Richiamo di alcune </a:t>
            </a:r>
            <a:r>
              <a:rPr lang="it-IT" sz="2400" dirty="0">
                <a:solidFill>
                  <a:srgbClr val="FF0000"/>
                </a:solidFill>
              </a:rPr>
              <a:t>PRATICHE TURISTICHE </a:t>
            </a:r>
            <a:r>
              <a:rPr lang="it-IT" sz="2400" dirty="0"/>
              <a:t>realizzate in un’ottica comunitaria, di collaborazione e di coordinamento non solo  con i diretti interessati all’attività turistica, ma con i vari segmenti della comunità locale di riferimento. 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i="1" dirty="0"/>
              <a:t>LE PRATICHE TURISTICHE ……</a:t>
            </a:r>
          </a:p>
        </p:txBody>
      </p:sp>
    </p:spTree>
    <p:extLst>
      <p:ext uri="{BB962C8B-B14F-4D97-AF65-F5344CB8AC3E}">
        <p14:creationId xmlns:p14="http://schemas.microsoft.com/office/powerpoint/2010/main" val="765534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AB263108-357E-D0C6-5ECB-C96BB2D89C0A}"/>
              </a:ext>
            </a:extLst>
          </p:cNvPr>
          <p:cNvSpPr txBox="1">
            <a:spLocks/>
          </p:cNvSpPr>
          <p:nvPr/>
        </p:nvSpPr>
        <p:spPr>
          <a:xfrm>
            <a:off x="1099714" y="-44360"/>
            <a:ext cx="892899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800" b="1" dirty="0"/>
              <a:t>I PROCESSI DI APPRENDIMENTO</a:t>
            </a:r>
            <a:endParaRPr lang="fr-FR" sz="2800" dirty="0">
              <a:solidFill>
                <a:srgbClr val="00B050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57FBB148-BA87-2E1A-3C63-A4616F95BBC0}"/>
              </a:ext>
            </a:extLst>
          </p:cNvPr>
          <p:cNvSpPr txBox="1"/>
          <p:nvPr/>
        </p:nvSpPr>
        <p:spPr>
          <a:xfrm>
            <a:off x="5249341" y="1734527"/>
            <a:ext cx="6741179" cy="4975127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tabLst>
                <a:tab pos="0" algn="l"/>
              </a:tabLst>
            </a:pPr>
            <a:r>
              <a:rPr lang="it-IT" sz="1400" b="1" i="1" dirty="0">
                <a:solidFill>
                  <a:prstClr val="black"/>
                </a:solidFill>
              </a:rPr>
              <a:t>Le conoscenze da mobilitare:</a:t>
            </a:r>
          </a:p>
          <a:p>
            <a:pPr algn="just">
              <a:tabLst>
                <a:tab pos="0" algn="l"/>
              </a:tabLst>
            </a:pPr>
            <a:r>
              <a:rPr lang="it-IT" sz="1600" b="1" i="1" dirty="0">
                <a:solidFill>
                  <a:schemeClr val="tx1"/>
                </a:solidFill>
              </a:rPr>
              <a:t>Natura delle conoscenze:</a:t>
            </a:r>
          </a:p>
          <a:p>
            <a:pPr marL="647700" indent="-285750" algn="just">
              <a:buFontTx/>
              <a:buChar char="-"/>
            </a:pPr>
            <a:r>
              <a:rPr lang="it-IT" sz="1400" dirty="0">
                <a:solidFill>
                  <a:schemeClr val="tx1"/>
                </a:solidFill>
              </a:rPr>
              <a:t>conoscenze generate dal territorio (</a:t>
            </a:r>
            <a:r>
              <a:rPr lang="it-IT" sz="1400" i="1" dirty="0">
                <a:solidFill>
                  <a:schemeClr val="tx1"/>
                </a:solidFill>
              </a:rPr>
              <a:t>bagaglio di conoscenze già esistenti, i saperi locali, spesso risultato di percorsi informali</a:t>
            </a:r>
            <a:r>
              <a:rPr lang="it-IT" sz="1400" dirty="0">
                <a:solidFill>
                  <a:schemeClr val="tx1"/>
                </a:solidFill>
              </a:rPr>
              <a:t>) </a:t>
            </a:r>
          </a:p>
          <a:p>
            <a:pPr marL="647700" indent="-285750" algn="just">
              <a:buFontTx/>
              <a:buChar char="-"/>
            </a:pPr>
            <a:r>
              <a:rPr lang="it-IT" sz="1400" dirty="0">
                <a:solidFill>
                  <a:schemeClr val="tx1"/>
                </a:solidFill>
              </a:rPr>
              <a:t>conoscenze importate (rapporto fra detta componente esterna e la leadership locale: capacità di «usarla», di non «subirla», di non «asservirla»)</a:t>
            </a:r>
          </a:p>
          <a:p>
            <a:pPr marL="647700" indent="-285750" algn="just">
              <a:buFontTx/>
              <a:buChar char="-"/>
            </a:pPr>
            <a:r>
              <a:rPr lang="it-IT" sz="1400" dirty="0">
                <a:solidFill>
                  <a:schemeClr val="tx1"/>
                </a:solidFill>
              </a:rPr>
              <a:t>conoscenze generate dalle azioni sul territorio (capitalizzazione delle esperienze). </a:t>
            </a:r>
          </a:p>
          <a:p>
            <a:pPr algn="just"/>
            <a:endParaRPr lang="it-IT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it-IT" sz="1400" b="1" dirty="0">
                <a:solidFill>
                  <a:schemeClr val="accent2">
                    <a:lumMod val="75000"/>
                  </a:schemeClr>
                </a:solidFill>
              </a:rPr>
              <a:t>Una buona (efficace) azione di accompagnamento deve prendersi carico della messa in campo di condizioni e di dispositivi che permettano processi di apprendimento su tre livelli:</a:t>
            </a:r>
          </a:p>
          <a:p>
            <a:pPr algn="just"/>
            <a:endParaRPr lang="fr-FR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704850" indent="-342900" algn="just">
              <a:buFontTx/>
              <a:buChar char="-"/>
            </a:pPr>
            <a:r>
              <a:rPr lang="it-IT" sz="1500" dirty="0">
                <a:solidFill>
                  <a:schemeClr val="tx1"/>
                </a:solidFill>
              </a:rPr>
              <a:t>Capitale umano (livello individuale: veri fabbisogni, metodi innovativi di apprendimento)</a:t>
            </a:r>
          </a:p>
          <a:p>
            <a:pPr marL="704850" indent="-342900" algn="just">
              <a:buFontTx/>
              <a:buChar char="-"/>
            </a:pPr>
            <a:r>
              <a:rPr lang="it-IT" sz="1500" dirty="0">
                <a:solidFill>
                  <a:schemeClr val="tx1"/>
                </a:solidFill>
              </a:rPr>
              <a:t>Capitale sociale (a livello di collettività)</a:t>
            </a:r>
          </a:p>
          <a:p>
            <a:pPr marL="704850" indent="-342900" algn="just">
              <a:buFontTx/>
              <a:buChar char="-"/>
            </a:pPr>
            <a:r>
              <a:rPr lang="it-IT" sz="1500" dirty="0">
                <a:solidFill>
                  <a:schemeClr val="tx1"/>
                </a:solidFill>
              </a:rPr>
              <a:t>Capitale istituzionale (</a:t>
            </a:r>
            <a:r>
              <a:rPr lang="it-IT" sz="1500" i="1" dirty="0" err="1">
                <a:solidFill>
                  <a:schemeClr val="tx1"/>
                </a:solidFill>
              </a:rPr>
              <a:t>governance</a:t>
            </a:r>
            <a:r>
              <a:rPr lang="it-IT" sz="1500" dirty="0">
                <a:solidFill>
                  <a:schemeClr val="tx1"/>
                </a:solidFill>
              </a:rPr>
              <a:t>):</a:t>
            </a:r>
          </a:p>
          <a:p>
            <a:pPr marL="361950" algn="just"/>
            <a:r>
              <a:rPr lang="it-IT" sz="1500" dirty="0">
                <a:solidFill>
                  <a:schemeClr val="tx1"/>
                </a:solidFill>
              </a:rPr>
              <a:t>	a livello territoriale  </a:t>
            </a:r>
          </a:p>
          <a:p>
            <a:pPr marL="895350" algn="just"/>
            <a:r>
              <a:rPr lang="it-IT" sz="1500" dirty="0">
                <a:solidFill>
                  <a:schemeClr val="tx1"/>
                </a:solidFill>
              </a:rPr>
              <a:t>	lungo le filiere procedurali che promuovono e accompagnano le iniziative</a:t>
            </a:r>
            <a:endParaRPr lang="it-IT" sz="1800" dirty="0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5DAAC0EE-4044-1E0A-5104-B4994FAEF30C}"/>
              </a:ext>
            </a:extLst>
          </p:cNvPr>
          <p:cNvSpPr/>
          <p:nvPr/>
        </p:nvSpPr>
        <p:spPr>
          <a:xfrm>
            <a:off x="342303" y="4580500"/>
            <a:ext cx="15148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it-IT" dirty="0">
                <a:solidFill>
                  <a:prstClr val="black"/>
                </a:solidFill>
              </a:rPr>
              <a:t>«intelligenza territoriale» </a:t>
            </a:r>
            <a:endParaRPr lang="it-IT" sz="1600" dirty="0">
              <a:solidFill>
                <a:prstClr val="black"/>
              </a:solidFill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E34AC7E-C205-2607-0EB5-8F42EB9FA07D}"/>
              </a:ext>
            </a:extLst>
          </p:cNvPr>
          <p:cNvSpPr/>
          <p:nvPr/>
        </p:nvSpPr>
        <p:spPr>
          <a:xfrm>
            <a:off x="3198788" y="4515917"/>
            <a:ext cx="15972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it-IT" dirty="0">
                <a:solidFill>
                  <a:prstClr val="black"/>
                </a:solidFill>
              </a:rPr>
              <a:t>«intelligenza istituzionale»</a:t>
            </a:r>
            <a:endParaRPr lang="it-IT" sz="1600" dirty="0">
              <a:solidFill>
                <a:prstClr val="black"/>
              </a:solidFill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25845880-6E29-0F94-12A0-FE9213E2FB9A}"/>
              </a:ext>
            </a:extLst>
          </p:cNvPr>
          <p:cNvSpPr/>
          <p:nvPr/>
        </p:nvSpPr>
        <p:spPr>
          <a:xfrm>
            <a:off x="1378766" y="1734527"/>
            <a:ext cx="17308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dirty="0">
                <a:solidFill>
                  <a:prstClr val="black"/>
                </a:solidFill>
              </a:rPr>
              <a:t>«intelligenza collettiva» </a:t>
            </a:r>
          </a:p>
        </p:txBody>
      </p:sp>
      <p:sp>
        <p:nvSpPr>
          <p:cNvPr id="9" name="Freccia a sinistra 8">
            <a:extLst>
              <a:ext uri="{FF2B5EF4-FFF2-40B4-BE49-F238E27FC236}">
                <a16:creationId xmlns:a16="http://schemas.microsoft.com/office/drawing/2014/main" id="{C4D0D7B8-B8D0-00D1-2991-1A7F5946B81D}"/>
              </a:ext>
            </a:extLst>
          </p:cNvPr>
          <p:cNvSpPr/>
          <p:nvPr/>
        </p:nvSpPr>
        <p:spPr>
          <a:xfrm>
            <a:off x="4513833" y="2857690"/>
            <a:ext cx="614057" cy="595513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reccia angolare bidirezionale 9">
            <a:extLst>
              <a:ext uri="{FF2B5EF4-FFF2-40B4-BE49-F238E27FC236}">
                <a16:creationId xmlns:a16="http://schemas.microsoft.com/office/drawing/2014/main" id="{7B40ED87-DAC1-4C80-7376-96143A514FBC}"/>
              </a:ext>
            </a:extLst>
          </p:cNvPr>
          <p:cNvSpPr/>
          <p:nvPr/>
        </p:nvSpPr>
        <p:spPr>
          <a:xfrm rot="10800000">
            <a:off x="667699" y="1939077"/>
            <a:ext cx="689949" cy="2432740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reccia angolare bidirezionale 10">
            <a:extLst>
              <a:ext uri="{FF2B5EF4-FFF2-40B4-BE49-F238E27FC236}">
                <a16:creationId xmlns:a16="http://schemas.microsoft.com/office/drawing/2014/main" id="{4BF2B89D-38B6-E2FD-C062-A0A2D0D08355}"/>
              </a:ext>
            </a:extLst>
          </p:cNvPr>
          <p:cNvSpPr/>
          <p:nvPr/>
        </p:nvSpPr>
        <p:spPr>
          <a:xfrm rot="16200000">
            <a:off x="2486481" y="2811197"/>
            <a:ext cx="2440129" cy="689948"/>
          </a:xfrm>
          <a:prstGeom prst="leftUpArrow">
            <a:avLst>
              <a:gd name="adj1" fmla="val 25000"/>
              <a:gd name="adj2" fmla="val 306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5FAFF779-5C38-D125-5D89-4D1F01783667}"/>
              </a:ext>
            </a:extLst>
          </p:cNvPr>
          <p:cNvSpPr/>
          <p:nvPr/>
        </p:nvSpPr>
        <p:spPr>
          <a:xfrm>
            <a:off x="0" y="5435514"/>
            <a:ext cx="47870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t-IT" sz="1600" i="1" dirty="0"/>
              <a:t>Processi di apprendimento che modificano valori e le convinzioni condivisi, cambiano la fiducia reciproca e si traducono in cambiamenti di comportamento che producono nuove decisioni, istituzioni e regole</a:t>
            </a:r>
            <a:endParaRPr lang="fr-FR" sz="1600" i="1" dirty="0"/>
          </a:p>
        </p:txBody>
      </p:sp>
      <p:sp>
        <p:nvSpPr>
          <p:cNvPr id="13" name="Freccia a incrocio 12">
            <a:extLst>
              <a:ext uri="{FF2B5EF4-FFF2-40B4-BE49-F238E27FC236}">
                <a16:creationId xmlns:a16="http://schemas.microsoft.com/office/drawing/2014/main" id="{C45CF1D0-51E2-B1A6-C5CA-06C6EA3EC731}"/>
              </a:ext>
            </a:extLst>
          </p:cNvPr>
          <p:cNvSpPr/>
          <p:nvPr/>
        </p:nvSpPr>
        <p:spPr>
          <a:xfrm>
            <a:off x="1973067" y="2597216"/>
            <a:ext cx="812226" cy="2440129"/>
          </a:xfrm>
          <a:prstGeom prst="quad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958A91D-0F8A-5E20-702D-81C40F33BDDE}"/>
              </a:ext>
            </a:extLst>
          </p:cNvPr>
          <p:cNvSpPr txBox="1"/>
          <p:nvPr/>
        </p:nvSpPr>
        <p:spPr>
          <a:xfrm>
            <a:off x="0" y="417848"/>
            <a:ext cx="11807017" cy="1107996"/>
          </a:xfrm>
          <a:prstGeom prst="rect">
            <a:avLst/>
          </a:prstGeom>
          <a:noFill/>
          <a:ln>
            <a:gradFill>
              <a:gsLst>
                <a:gs pos="0">
                  <a:schemeClr val="accent2">
                    <a:lumMod val="7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it-IT" sz="1600" dirty="0"/>
              <a:t>Adozione del concetto di «apprendimento situato», in cui l’apprendimento è visto come appartenenza, come esperienza, come azione e come divenire</a:t>
            </a:r>
          </a:p>
          <a:p>
            <a:pPr algn="just"/>
            <a:r>
              <a:rPr lang="it-IT" sz="1600" dirty="0"/>
              <a:t>Focus non solo sul rapporto tra esperto e apprendista, ma anche quello tra e con  i membri della comunità che fanno da sfondo – direttamente o indirettamente - all’esperienza di apprendimento (</a:t>
            </a:r>
            <a:r>
              <a:rPr lang="it-IT" sz="1600" i="1" dirty="0" err="1"/>
              <a:t>volonturisti</a:t>
            </a:r>
            <a:r>
              <a:rPr lang="it-IT" sz="1600" dirty="0"/>
              <a:t>, </a:t>
            </a:r>
            <a:r>
              <a:rPr lang="it-IT" sz="1600" i="1" dirty="0" err="1"/>
              <a:t>local</a:t>
            </a:r>
            <a:r>
              <a:rPr lang="it-IT" sz="1600" i="1"/>
              <a:t> storytellers)</a:t>
            </a:r>
            <a:endParaRPr lang="it-IT" sz="1600" i="1" dirty="0"/>
          </a:p>
        </p:txBody>
      </p:sp>
    </p:spTree>
    <p:extLst>
      <p:ext uri="{BB962C8B-B14F-4D97-AF65-F5344CB8AC3E}">
        <p14:creationId xmlns:p14="http://schemas.microsoft.com/office/powerpoint/2010/main" val="336160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62DB90-8E58-4A22-2B4F-BF248B78A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F5AA13-DA16-9353-0D9B-C41349440916}"/>
              </a:ext>
            </a:extLst>
          </p:cNvPr>
          <p:cNvSpPr txBox="1"/>
          <p:nvPr/>
        </p:nvSpPr>
        <p:spPr>
          <a:xfrm>
            <a:off x="179110" y="1"/>
            <a:ext cx="12012890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000" b="1" dirty="0"/>
              <a:t>DOMANDE GUIDA</a:t>
            </a:r>
          </a:p>
          <a:p>
            <a:pPr algn="ctr"/>
            <a:endParaRPr lang="it-IT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i="1" dirty="0"/>
              <a:t> </a:t>
            </a:r>
            <a:r>
              <a:rPr lang="it-IT" i="1" dirty="0"/>
              <a:t>Quali, in ambito turistico,  i percorsi innovativi da coltivare per assicurare un equilibrio fra crescita economica e benessere collettivo? Quali fattori potrebbero rallentare/ostacolare la ricerca di tale equilibrio? Come superarli?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i="1" dirty="0"/>
              <a:t>Come possono i cittadini essere parte attiva nei percorsi di crescita turistica con ricadute positive sui servizi collettivi?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i="1" dirty="0"/>
              <a:t>Quali processi di apprendimento (conoscenze da mobilitare) andrebbero attivati per favorire un equilibrio fra attività</a:t>
            </a:r>
          </a:p>
          <a:p>
            <a:pPr lvl="0"/>
            <a:r>
              <a:rPr lang="it-IT" i="1" dirty="0"/>
              <a:t> turistiche e benessere collettivo? Con quali metodi e strumenti?</a:t>
            </a:r>
          </a:p>
          <a:p>
            <a:pPr lvl="0"/>
            <a:endParaRPr lang="it-IT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i="1" dirty="0"/>
              <a:t>Come contrastare l’isolamento professionale degli operatori turistici che investono in aree marginali?</a:t>
            </a:r>
            <a:endParaRPr lang="it-IT" dirty="0"/>
          </a:p>
          <a:p>
            <a:r>
              <a:rPr lang="it-IT" i="1" dirty="0"/>
              <a:t> </a:t>
            </a:r>
            <a:endParaRPr lang="it-IT" dirty="0"/>
          </a:p>
          <a:p>
            <a:r>
              <a:rPr lang="it-IT" b="1" dirty="0"/>
              <a:t>Governance e politiche</a:t>
            </a:r>
            <a:endParaRPr lang="it-IT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i="1" dirty="0"/>
              <a:t>Quali forme di azione comune e di governance adottare e come possono essere facilitate dalle politiche territoriali, incluso il LEADER?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i="1" dirty="0"/>
              <a:t>Quali sono gli attori – istituzionali e non - su cui puntare?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i="1" dirty="0"/>
              <a:t>Come rendere sostenibili le iniziative nel tempo?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86907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1667</Words>
  <Application>Microsoft Office PowerPoint</Application>
  <PresentationFormat>Widescreen</PresentationFormat>
  <Paragraphs>185</Paragraphs>
  <Slides>10</Slides>
  <Notes>2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13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24" baseType="lpstr">
      <vt:lpstr>Aharoni</vt:lpstr>
      <vt:lpstr>Aptos</vt:lpstr>
      <vt:lpstr>Aptos Display</vt:lpstr>
      <vt:lpstr>Arial</vt:lpstr>
      <vt:lpstr>Arial Narrow</vt:lpstr>
      <vt:lpstr>Calibri</vt:lpstr>
      <vt:lpstr>Calibri Light</vt:lpstr>
      <vt:lpstr>Corbel</vt:lpstr>
      <vt:lpstr>Fira Sans Condensed Book</vt:lpstr>
      <vt:lpstr>Helvetica</vt:lpstr>
      <vt:lpstr>Nunito-Black</vt:lpstr>
      <vt:lpstr>Symbol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Catia Zumpano (CREA-PB)</dc:creator>
  <cp:lastModifiedBy>Catia Zumpano (CREA-PB)</cp:lastModifiedBy>
  <cp:revision>6</cp:revision>
  <dcterms:created xsi:type="dcterms:W3CDTF">2025-09-08T13:50:48Z</dcterms:created>
  <dcterms:modified xsi:type="dcterms:W3CDTF">2025-09-12T05:53:02Z</dcterms:modified>
</cp:coreProperties>
</file>